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 id="2147483778" r:id="rId5"/>
  </p:sldMasterIdLst>
  <p:notesMasterIdLst>
    <p:notesMasterId r:id="rId32"/>
  </p:notesMasterIdLst>
  <p:sldIdLst>
    <p:sldId id="934" r:id="rId6"/>
    <p:sldId id="935" r:id="rId7"/>
    <p:sldId id="960" r:id="rId8"/>
    <p:sldId id="975" r:id="rId9"/>
    <p:sldId id="959" r:id="rId10"/>
    <p:sldId id="961" r:id="rId11"/>
    <p:sldId id="962" r:id="rId12"/>
    <p:sldId id="976" r:id="rId13"/>
    <p:sldId id="963" r:id="rId14"/>
    <p:sldId id="964" r:id="rId15"/>
    <p:sldId id="965" r:id="rId16"/>
    <p:sldId id="966" r:id="rId17"/>
    <p:sldId id="967" r:id="rId18"/>
    <p:sldId id="968" r:id="rId19"/>
    <p:sldId id="969" r:id="rId20"/>
    <p:sldId id="970" r:id="rId21"/>
    <p:sldId id="979" r:id="rId22"/>
    <p:sldId id="982" r:id="rId23"/>
    <p:sldId id="980" r:id="rId24"/>
    <p:sldId id="981" r:id="rId25"/>
    <p:sldId id="974" r:id="rId26"/>
    <p:sldId id="977" r:id="rId27"/>
    <p:sldId id="972" r:id="rId28"/>
    <p:sldId id="978" r:id="rId29"/>
    <p:sldId id="971" r:id="rId30"/>
    <p:sldId id="95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FF00"/>
    <a:srgbClr val="FFFF00"/>
    <a:srgbClr val="0066FF"/>
    <a:srgbClr val="3333CC"/>
    <a:srgbClr val="6666FF"/>
    <a:srgbClr val="2626A6"/>
    <a:srgbClr val="202950"/>
    <a:srgbClr val="465AAE"/>
    <a:srgbClr val="75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61" autoAdjust="0"/>
    <p:restoredTop sz="86405" autoAdjust="0"/>
  </p:normalViewPr>
  <p:slideViewPr>
    <p:cSldViewPr snapToGrid="0">
      <p:cViewPr varScale="1">
        <p:scale>
          <a:sx n="71" d="100"/>
          <a:sy n="71" d="100"/>
        </p:scale>
        <p:origin x="298" y="5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C10C0-402D-43DA-990F-89AFBD7D46D3}" type="datetimeFigureOut">
              <a:rPr lang="en-GB" smtClean="0"/>
              <a:t>11/12/2023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8DF41-3769-413C-8F68-5592143926E9}" type="slidenum">
              <a:rPr lang="en-GB" smtClean="0"/>
              <a:t>‹#›</a:t>
            </a:fld>
            <a:endParaRPr lang="en-GB"/>
          </a:p>
        </p:txBody>
      </p:sp>
    </p:spTree>
    <p:extLst>
      <p:ext uri="{BB962C8B-B14F-4D97-AF65-F5344CB8AC3E}">
        <p14:creationId xmlns:p14="http://schemas.microsoft.com/office/powerpoint/2010/main" val="140215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A0C8DF41-3769-413C-8F68-5592143926E9}" type="slidenum">
              <a:rPr lang="en-GB" smtClean="0"/>
              <a:t>1</a:t>
            </a:fld>
            <a:endParaRPr lang="en-GB"/>
          </a:p>
        </p:txBody>
      </p:sp>
    </p:spTree>
    <p:extLst>
      <p:ext uri="{BB962C8B-B14F-4D97-AF65-F5344CB8AC3E}">
        <p14:creationId xmlns:p14="http://schemas.microsoft.com/office/powerpoint/2010/main" val="52583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10</a:t>
            </a:fld>
            <a:endParaRPr lang="en-GB"/>
          </a:p>
        </p:txBody>
      </p:sp>
    </p:spTree>
    <p:extLst>
      <p:ext uri="{BB962C8B-B14F-4D97-AF65-F5344CB8AC3E}">
        <p14:creationId xmlns:p14="http://schemas.microsoft.com/office/powerpoint/2010/main" val="131259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11</a:t>
            </a:fld>
            <a:endParaRPr lang="en-GB"/>
          </a:p>
        </p:txBody>
      </p:sp>
    </p:spTree>
    <p:extLst>
      <p:ext uri="{BB962C8B-B14F-4D97-AF65-F5344CB8AC3E}">
        <p14:creationId xmlns:p14="http://schemas.microsoft.com/office/powerpoint/2010/main" val="93715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12</a:t>
            </a:fld>
            <a:endParaRPr lang="en-GB"/>
          </a:p>
        </p:txBody>
      </p:sp>
    </p:spTree>
    <p:extLst>
      <p:ext uri="{BB962C8B-B14F-4D97-AF65-F5344CB8AC3E}">
        <p14:creationId xmlns:p14="http://schemas.microsoft.com/office/powerpoint/2010/main" val="2971805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13</a:t>
            </a:fld>
            <a:endParaRPr lang="en-GB"/>
          </a:p>
        </p:txBody>
      </p:sp>
    </p:spTree>
    <p:extLst>
      <p:ext uri="{BB962C8B-B14F-4D97-AF65-F5344CB8AC3E}">
        <p14:creationId xmlns:p14="http://schemas.microsoft.com/office/powerpoint/2010/main" val="66831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14</a:t>
            </a:fld>
            <a:endParaRPr lang="en-GB"/>
          </a:p>
        </p:txBody>
      </p:sp>
    </p:spTree>
    <p:extLst>
      <p:ext uri="{BB962C8B-B14F-4D97-AF65-F5344CB8AC3E}">
        <p14:creationId xmlns:p14="http://schemas.microsoft.com/office/powerpoint/2010/main" val="82336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15</a:t>
            </a:fld>
            <a:endParaRPr lang="en-GB"/>
          </a:p>
        </p:txBody>
      </p:sp>
    </p:spTree>
    <p:extLst>
      <p:ext uri="{BB962C8B-B14F-4D97-AF65-F5344CB8AC3E}">
        <p14:creationId xmlns:p14="http://schemas.microsoft.com/office/powerpoint/2010/main" val="203593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16</a:t>
            </a:fld>
            <a:endParaRPr lang="en-GB"/>
          </a:p>
        </p:txBody>
      </p:sp>
    </p:spTree>
    <p:extLst>
      <p:ext uri="{BB962C8B-B14F-4D97-AF65-F5344CB8AC3E}">
        <p14:creationId xmlns:p14="http://schemas.microsoft.com/office/powerpoint/2010/main" val="2291859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17</a:t>
            </a:fld>
            <a:endParaRPr lang="en-GB"/>
          </a:p>
        </p:txBody>
      </p:sp>
    </p:spTree>
    <p:extLst>
      <p:ext uri="{BB962C8B-B14F-4D97-AF65-F5344CB8AC3E}">
        <p14:creationId xmlns:p14="http://schemas.microsoft.com/office/powerpoint/2010/main" val="366552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18</a:t>
            </a:fld>
            <a:endParaRPr lang="en-GB"/>
          </a:p>
        </p:txBody>
      </p:sp>
    </p:spTree>
    <p:extLst>
      <p:ext uri="{BB962C8B-B14F-4D97-AF65-F5344CB8AC3E}">
        <p14:creationId xmlns:p14="http://schemas.microsoft.com/office/powerpoint/2010/main" val="1621220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19</a:t>
            </a:fld>
            <a:endParaRPr lang="en-GB"/>
          </a:p>
        </p:txBody>
      </p:sp>
    </p:spTree>
    <p:extLst>
      <p:ext uri="{BB962C8B-B14F-4D97-AF65-F5344CB8AC3E}">
        <p14:creationId xmlns:p14="http://schemas.microsoft.com/office/powerpoint/2010/main" val="271909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a:t>
            </a:fld>
            <a:endParaRPr lang="en-GB"/>
          </a:p>
        </p:txBody>
      </p:sp>
    </p:spTree>
    <p:extLst>
      <p:ext uri="{BB962C8B-B14F-4D97-AF65-F5344CB8AC3E}">
        <p14:creationId xmlns:p14="http://schemas.microsoft.com/office/powerpoint/2010/main" val="88587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20</a:t>
            </a:fld>
            <a:endParaRPr lang="en-GB"/>
          </a:p>
        </p:txBody>
      </p:sp>
    </p:spTree>
    <p:extLst>
      <p:ext uri="{BB962C8B-B14F-4D97-AF65-F5344CB8AC3E}">
        <p14:creationId xmlns:p14="http://schemas.microsoft.com/office/powerpoint/2010/main" val="2448255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21</a:t>
            </a:fld>
            <a:endParaRPr lang="en-GB"/>
          </a:p>
        </p:txBody>
      </p:sp>
    </p:spTree>
    <p:extLst>
      <p:ext uri="{BB962C8B-B14F-4D97-AF65-F5344CB8AC3E}">
        <p14:creationId xmlns:p14="http://schemas.microsoft.com/office/powerpoint/2010/main" val="98625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22</a:t>
            </a:fld>
            <a:endParaRPr lang="en-GB"/>
          </a:p>
        </p:txBody>
      </p:sp>
    </p:spTree>
    <p:extLst>
      <p:ext uri="{BB962C8B-B14F-4D97-AF65-F5344CB8AC3E}">
        <p14:creationId xmlns:p14="http://schemas.microsoft.com/office/powerpoint/2010/main" val="871653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23</a:t>
            </a:fld>
            <a:endParaRPr lang="en-GB"/>
          </a:p>
        </p:txBody>
      </p:sp>
    </p:spTree>
    <p:extLst>
      <p:ext uri="{BB962C8B-B14F-4D97-AF65-F5344CB8AC3E}">
        <p14:creationId xmlns:p14="http://schemas.microsoft.com/office/powerpoint/2010/main" val="4022535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24</a:t>
            </a:fld>
            <a:endParaRPr lang="en-GB"/>
          </a:p>
        </p:txBody>
      </p:sp>
    </p:spTree>
    <p:extLst>
      <p:ext uri="{BB962C8B-B14F-4D97-AF65-F5344CB8AC3E}">
        <p14:creationId xmlns:p14="http://schemas.microsoft.com/office/powerpoint/2010/main" val="4138771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25</a:t>
            </a:fld>
            <a:endParaRPr lang="en-GB"/>
          </a:p>
        </p:txBody>
      </p:sp>
    </p:spTree>
    <p:extLst>
      <p:ext uri="{BB962C8B-B14F-4D97-AF65-F5344CB8AC3E}">
        <p14:creationId xmlns:p14="http://schemas.microsoft.com/office/powerpoint/2010/main" val="141028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3</a:t>
            </a:fld>
            <a:endParaRPr lang="en-GB"/>
          </a:p>
        </p:txBody>
      </p:sp>
    </p:spTree>
    <p:extLst>
      <p:ext uri="{BB962C8B-B14F-4D97-AF65-F5344CB8AC3E}">
        <p14:creationId xmlns:p14="http://schemas.microsoft.com/office/powerpoint/2010/main" val="345236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4</a:t>
            </a:fld>
            <a:endParaRPr lang="en-GB"/>
          </a:p>
        </p:txBody>
      </p:sp>
    </p:spTree>
    <p:extLst>
      <p:ext uri="{BB962C8B-B14F-4D97-AF65-F5344CB8AC3E}">
        <p14:creationId xmlns:p14="http://schemas.microsoft.com/office/powerpoint/2010/main" val="113624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5</a:t>
            </a:fld>
            <a:endParaRPr lang="en-GB"/>
          </a:p>
        </p:txBody>
      </p:sp>
    </p:spTree>
    <p:extLst>
      <p:ext uri="{BB962C8B-B14F-4D97-AF65-F5344CB8AC3E}">
        <p14:creationId xmlns:p14="http://schemas.microsoft.com/office/powerpoint/2010/main" val="310346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6</a:t>
            </a:fld>
            <a:endParaRPr lang="en-GB"/>
          </a:p>
        </p:txBody>
      </p:sp>
    </p:spTree>
    <p:extLst>
      <p:ext uri="{BB962C8B-B14F-4D97-AF65-F5344CB8AC3E}">
        <p14:creationId xmlns:p14="http://schemas.microsoft.com/office/powerpoint/2010/main" val="279907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7</a:t>
            </a:fld>
            <a:endParaRPr lang="en-GB"/>
          </a:p>
        </p:txBody>
      </p:sp>
    </p:spTree>
    <p:extLst>
      <p:ext uri="{BB962C8B-B14F-4D97-AF65-F5344CB8AC3E}">
        <p14:creationId xmlns:p14="http://schemas.microsoft.com/office/powerpoint/2010/main" val="159381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8</a:t>
            </a:fld>
            <a:endParaRPr lang="en-GB"/>
          </a:p>
        </p:txBody>
      </p:sp>
    </p:spTree>
    <p:extLst>
      <p:ext uri="{BB962C8B-B14F-4D97-AF65-F5344CB8AC3E}">
        <p14:creationId xmlns:p14="http://schemas.microsoft.com/office/powerpoint/2010/main" val="137859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0C8DF41-3769-413C-8F68-5592143926E9}" type="slidenum">
              <a:rPr lang="en-GB" smtClean="0"/>
              <a:t>9</a:t>
            </a:fld>
            <a:endParaRPr lang="en-GB"/>
          </a:p>
        </p:txBody>
      </p:sp>
    </p:spTree>
    <p:extLst>
      <p:ext uri="{BB962C8B-B14F-4D97-AF65-F5344CB8AC3E}">
        <p14:creationId xmlns:p14="http://schemas.microsoft.com/office/powerpoint/2010/main" val="356672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3754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A4D1F126-4B05-7946-A3E1-EDD751F0D15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1" name="Footer Placeholder 4">
            <a:extLst>
              <a:ext uri="{FF2B5EF4-FFF2-40B4-BE49-F238E27FC236}">
                <a16:creationId xmlns:a16="http://schemas.microsoft.com/office/drawing/2014/main" id="{6413A668-B601-C742-BB8A-D64E72867D3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2" name="Slide Number Placeholder 5">
            <a:extLst>
              <a:ext uri="{FF2B5EF4-FFF2-40B4-BE49-F238E27FC236}">
                <a16:creationId xmlns:a16="http://schemas.microsoft.com/office/drawing/2014/main" id="{EF27F2EF-E8A9-B54E-B5ED-586EED7DE28D}"/>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83990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B35B78B-8116-2B40-9448-8433C88F0E8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9" name="Footer Placeholder 4">
            <a:extLst>
              <a:ext uri="{FF2B5EF4-FFF2-40B4-BE49-F238E27FC236}">
                <a16:creationId xmlns:a16="http://schemas.microsoft.com/office/drawing/2014/main" id="{B3C1702B-A955-E44D-9A75-637AB55406B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0" name="Slide Number Placeholder 5">
            <a:extLst>
              <a:ext uri="{FF2B5EF4-FFF2-40B4-BE49-F238E27FC236}">
                <a16:creationId xmlns:a16="http://schemas.microsoft.com/office/drawing/2014/main" id="{39F21C88-69F0-EF44-8774-A9E794A46A50}"/>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425172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dule 2 - Icon Bottom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57F7-4639-A549-B327-2CB284FF8A03}"/>
              </a:ext>
            </a:extLst>
          </p:cNvPr>
          <p:cNvSpPr>
            <a:spLocks noGrp="1"/>
          </p:cNvSpPr>
          <p:nvPr>
            <p:ph type="title"/>
          </p:nvPr>
        </p:nvSpPr>
        <p:spPr>
          <a:xfrm>
            <a:off x="838200" y="365125"/>
            <a:ext cx="10515600" cy="1325563"/>
          </a:xfrm>
          <a:prstGeom prst="rect">
            <a:avLst/>
          </a:prstGeom>
        </p:spPr>
        <p:txBody>
          <a:bodyPr/>
          <a:lstStyle>
            <a:lvl1pPr algn="ctr">
              <a:defRPr sz="4000" b="1">
                <a:solidFill>
                  <a:srgbClr val="31759E"/>
                </a:solidFill>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33090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4" y="274637"/>
            <a:ext cx="9756140" cy="889144"/>
          </a:xfrm>
        </p:spPr>
        <p:txBody>
          <a:bodyPr/>
          <a:lstStyle>
            <a:lvl1pPr>
              <a:defRPr>
                <a:solidFill>
                  <a:srgbClr val="336600"/>
                </a:solidFill>
                <a:latin typeface="Avenir Next" panose="020B0503020202020204" pitchFamily="34" charset="0"/>
                <a:cs typeface="Futura Medium" panose="020B0602020204020303" pitchFamily="34" charset="-79"/>
              </a:defRPr>
            </a:lvl1pPr>
          </a:lstStyle>
          <a:p>
            <a:r>
              <a:rPr lang="en-US" dirty="0"/>
              <a:t>Click to edit Master title style</a:t>
            </a:r>
            <a:endParaRPr dirty="0"/>
          </a:p>
        </p:txBody>
      </p:sp>
      <p:sp>
        <p:nvSpPr>
          <p:cNvPr id="3" name="Content Placeholder 2"/>
          <p:cNvSpPr>
            <a:spLocks noGrp="1"/>
          </p:cNvSpPr>
          <p:nvPr>
            <p:ph idx="1"/>
          </p:nvPr>
        </p:nvSpPr>
        <p:spPr>
          <a:xfrm>
            <a:off x="1217934" y="1376003"/>
            <a:ext cx="9756140" cy="4796199"/>
          </a:xfrm>
        </p:spPr>
        <p:txBody>
          <a:bodyPr>
            <a:normAutofit/>
          </a:bodyPr>
          <a:lstStyle>
            <a:lvl1pPr marL="205790" indent="-171492">
              <a:buClr>
                <a:srgbClr val="009999"/>
              </a:buClr>
              <a:buFont typeface="Arial" panose="020B0604020202020204" pitchFamily="34" charset="0"/>
              <a:buChar char="•"/>
              <a:defRPr sz="1867">
                <a:solidFill>
                  <a:schemeClr val="tx1">
                    <a:lumMod val="75000"/>
                    <a:lumOff val="25000"/>
                  </a:schemeClr>
                </a:solidFill>
                <a:latin typeface="Avenir Next" panose="020B0503020202020204" pitchFamily="34" charset="0"/>
                <a:cs typeface="Futura Medium" panose="020B0602020204020303" pitchFamily="34" charset="-79"/>
              </a:defRPr>
            </a:lvl1pPr>
            <a:lvl2pPr marL="377281" indent="-171492">
              <a:buClr>
                <a:srgbClr val="009999"/>
              </a:buClr>
              <a:buFont typeface="Arial" panose="020B0604020202020204" pitchFamily="34" charset="0"/>
              <a:buChar char="•"/>
              <a:defRPr sz="1867">
                <a:solidFill>
                  <a:schemeClr val="tx1">
                    <a:lumMod val="75000"/>
                    <a:lumOff val="25000"/>
                  </a:schemeClr>
                </a:solidFill>
                <a:latin typeface="Avenir Next" panose="020B0503020202020204" pitchFamily="34" charset="0"/>
                <a:cs typeface="Futura Medium" panose="020B0602020204020303" pitchFamily="34" charset="-79"/>
              </a:defRPr>
            </a:lvl2pPr>
            <a:lvl3pPr marL="548773" indent="-171492">
              <a:buClr>
                <a:srgbClr val="009999"/>
              </a:buClr>
              <a:buFont typeface="Arial" panose="020B0604020202020204" pitchFamily="34" charset="0"/>
              <a:buChar char="•"/>
              <a:defRPr sz="1867">
                <a:solidFill>
                  <a:schemeClr val="tx1">
                    <a:lumMod val="75000"/>
                    <a:lumOff val="25000"/>
                  </a:schemeClr>
                </a:solidFill>
                <a:latin typeface="Avenir Next" panose="020B0503020202020204" pitchFamily="34" charset="0"/>
                <a:cs typeface="Futura Medium" panose="020B0602020204020303" pitchFamily="34" charset="-79"/>
              </a:defRPr>
            </a:lvl3pPr>
            <a:lvl4pPr marL="720265" indent="-171492">
              <a:buClr>
                <a:srgbClr val="009999"/>
              </a:buClr>
              <a:buFont typeface="Arial" panose="020B0604020202020204" pitchFamily="34" charset="0"/>
              <a:buChar char="•"/>
              <a:defRPr sz="1867">
                <a:solidFill>
                  <a:schemeClr val="tx1">
                    <a:lumMod val="75000"/>
                    <a:lumOff val="25000"/>
                  </a:schemeClr>
                </a:solidFill>
                <a:latin typeface="Avenir Next" panose="020B0503020202020204" pitchFamily="34" charset="0"/>
                <a:cs typeface="Futura Medium" panose="020B0602020204020303" pitchFamily="34" charset="-79"/>
              </a:defRPr>
            </a:lvl4pPr>
            <a:lvl5pPr marL="891756" indent="-171492">
              <a:buClr>
                <a:srgbClr val="009999"/>
              </a:buClr>
              <a:buFont typeface="Arial" panose="020B0604020202020204" pitchFamily="34" charset="0"/>
              <a:buChar char="•"/>
              <a:defRPr sz="1867">
                <a:solidFill>
                  <a:schemeClr val="tx1">
                    <a:lumMod val="75000"/>
                    <a:lumOff val="25000"/>
                  </a:schemeClr>
                </a:solidFill>
                <a:latin typeface="Avenir Next" panose="020B0503020202020204" pitchFamily="34" charset="0"/>
                <a:cs typeface="Futura Medium" panose="020B0602020204020303" pitchFamily="34" charset="-79"/>
              </a:defRPr>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EDF33987-6305-4E2A-BF18-EF013ECE927B}" type="datetimeFigureOut">
              <a:rPr lang="en-US"/>
              <a:t>12/11/2023</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1307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08773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pic>
        <p:nvPicPr>
          <p:cNvPr id="7" name="Picture 6" descr="A close-up of a logo&#10;&#10;Description automatically generated">
            <a:extLst>
              <a:ext uri="{FF2B5EF4-FFF2-40B4-BE49-F238E27FC236}">
                <a16:creationId xmlns:a16="http://schemas.microsoft.com/office/drawing/2014/main" id="{F9A664A0-10D6-D9EB-CD5E-40DEED9F5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5139320"/>
            <a:ext cx="1832629" cy="1399592"/>
          </a:xfrm>
          <a:prstGeom prst="rect">
            <a:avLst/>
          </a:prstGeom>
        </p:spPr>
      </p:pic>
      <p:sp>
        <p:nvSpPr>
          <p:cNvPr id="9" name="TextBox 8">
            <a:extLst>
              <a:ext uri="{FF2B5EF4-FFF2-40B4-BE49-F238E27FC236}">
                <a16:creationId xmlns:a16="http://schemas.microsoft.com/office/drawing/2014/main" id="{752A48D7-EED8-1B25-B0C9-81B22E41D779}"/>
              </a:ext>
            </a:extLst>
          </p:cNvPr>
          <p:cNvSpPr txBox="1"/>
          <p:nvPr userDrawn="1"/>
        </p:nvSpPr>
        <p:spPr>
          <a:xfrm>
            <a:off x="81644" y="180459"/>
            <a:ext cx="6097554" cy="369332"/>
          </a:xfrm>
          <a:prstGeom prst="rect">
            <a:avLst/>
          </a:prstGeom>
          <a:noFill/>
        </p:spPr>
        <p:txBody>
          <a:bodyPr wrap="square">
            <a:spAutoFit/>
          </a:bodyPr>
          <a:lstStyle/>
          <a:p>
            <a:r>
              <a:rPr lang="en-IE" dirty="0"/>
              <a:t>#ClimateActionCavan</a:t>
            </a:r>
          </a:p>
        </p:txBody>
      </p:sp>
    </p:spTree>
    <p:extLst>
      <p:ext uri="{BB962C8B-B14F-4D97-AF65-F5344CB8AC3E}">
        <p14:creationId xmlns:p14="http://schemas.microsoft.com/office/powerpoint/2010/main" val="221154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AC24A9-CCB6-4F8D-B8DB-C2F3692CFA5A}"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2097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8850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15463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6370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599" y="1758215"/>
            <a:ext cx="10972799" cy="4367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C72007F4-986B-E24D-A266-5A2D347E8890}"/>
              </a:ext>
            </a:extLst>
          </p:cNvPr>
          <p:cNvSpPr>
            <a:spLocks noGrp="1"/>
          </p:cNvSpPr>
          <p:nvPr>
            <p:ph type="subTitle" idx="13"/>
          </p:nvPr>
        </p:nvSpPr>
        <p:spPr>
          <a:xfrm>
            <a:off x="609598" y="898359"/>
            <a:ext cx="10972799" cy="500515"/>
          </a:xfrm>
        </p:spPr>
        <p:txBody>
          <a:bodyPr>
            <a:normAutofit/>
          </a:bodyPr>
          <a:lstStyle>
            <a:lvl1pPr marL="0" indent="0" algn="l">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9" name="Date Placeholder 3">
            <a:extLst>
              <a:ext uri="{FF2B5EF4-FFF2-40B4-BE49-F238E27FC236}">
                <a16:creationId xmlns:a16="http://schemas.microsoft.com/office/drawing/2014/main" id="{C62BFC03-9324-A649-8C1A-A5ACA5FC25C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0" name="Footer Placeholder 4">
            <a:extLst>
              <a:ext uri="{FF2B5EF4-FFF2-40B4-BE49-F238E27FC236}">
                <a16:creationId xmlns:a16="http://schemas.microsoft.com/office/drawing/2014/main" id="{C5D683DE-C2A7-8C4D-BF6A-1511AEFACC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1" name="Slide Number Placeholder 5">
            <a:extLst>
              <a:ext uri="{FF2B5EF4-FFF2-40B4-BE49-F238E27FC236}">
                <a16:creationId xmlns:a16="http://schemas.microsoft.com/office/drawing/2014/main" id="{26867233-EC95-9843-87B4-7CA84FBA687E}"/>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260976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95626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12/11/2023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1526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7707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05043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79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27478C1A-DFF6-2644-8A28-5CCCF615170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9" name="Footer Placeholder 4">
            <a:extLst>
              <a:ext uri="{FF2B5EF4-FFF2-40B4-BE49-F238E27FC236}">
                <a16:creationId xmlns:a16="http://schemas.microsoft.com/office/drawing/2014/main" id="{B08D4EE7-8A70-264A-BFDB-063E07E7139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0" name="Slide Number Placeholder 5">
            <a:extLst>
              <a:ext uri="{FF2B5EF4-FFF2-40B4-BE49-F238E27FC236}">
                <a16:creationId xmlns:a16="http://schemas.microsoft.com/office/drawing/2014/main" id="{EBC9E465-A7CC-D949-A5A5-641C5E480756}"/>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24139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0E2CFDF6-BE13-8848-95DE-00CD42F3C20B}"/>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0" name="Footer Placeholder 4">
            <a:extLst>
              <a:ext uri="{FF2B5EF4-FFF2-40B4-BE49-F238E27FC236}">
                <a16:creationId xmlns:a16="http://schemas.microsoft.com/office/drawing/2014/main" id="{6D301E32-7757-BF48-8193-1C6377D8E36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1" name="Slide Number Placeholder 5">
            <a:extLst>
              <a:ext uri="{FF2B5EF4-FFF2-40B4-BE49-F238E27FC236}">
                <a16:creationId xmlns:a16="http://schemas.microsoft.com/office/drawing/2014/main" id="{1FBC92D3-4569-D64A-BFD8-E5C9D9DF561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53108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51C2CD7B-0B16-D748-B7BD-F2042F4A12FD}"/>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2" name="Footer Placeholder 4">
            <a:extLst>
              <a:ext uri="{FF2B5EF4-FFF2-40B4-BE49-F238E27FC236}">
                <a16:creationId xmlns:a16="http://schemas.microsoft.com/office/drawing/2014/main" id="{01DE47A5-1ECF-AA41-ADF6-D664C6D1DA7B}"/>
              </a:ext>
            </a:extLst>
          </p:cNvPr>
          <p:cNvSpPr>
            <a:spLocks noGrp="1"/>
          </p:cNvSpPr>
          <p:nvPr>
            <p:ph type="ftr" sz="quarter" idx="11"/>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3" name="Slide Number Placeholder 5">
            <a:extLst>
              <a:ext uri="{FF2B5EF4-FFF2-40B4-BE49-F238E27FC236}">
                <a16:creationId xmlns:a16="http://schemas.microsoft.com/office/drawing/2014/main" id="{00932D2E-FB01-9D43-9335-9118DE8A0B2F}"/>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24861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413EDA32-29F9-1248-9DBF-82CD1280234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8" name="Footer Placeholder 4">
            <a:extLst>
              <a:ext uri="{FF2B5EF4-FFF2-40B4-BE49-F238E27FC236}">
                <a16:creationId xmlns:a16="http://schemas.microsoft.com/office/drawing/2014/main" id="{2D482035-F6D5-9A4B-B3A7-133965FFC89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9" name="Slide Number Placeholder 5">
            <a:extLst>
              <a:ext uri="{FF2B5EF4-FFF2-40B4-BE49-F238E27FC236}">
                <a16:creationId xmlns:a16="http://schemas.microsoft.com/office/drawing/2014/main" id="{3712935B-2B9B-E640-BF21-DEAC4E6B6A54}"/>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12491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2E6C1-FE38-0D1D-0FB6-9AF8018507F7}"/>
              </a:ext>
            </a:extLst>
          </p:cNvPr>
          <p:cNvSpPr txBox="1"/>
          <p:nvPr userDrawn="1"/>
        </p:nvSpPr>
        <p:spPr>
          <a:xfrm>
            <a:off x="479394" y="5983550"/>
            <a:ext cx="11248008" cy="369332"/>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410345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Date Placeholder 3">
            <a:extLst>
              <a:ext uri="{FF2B5EF4-FFF2-40B4-BE49-F238E27FC236}">
                <a16:creationId xmlns:a16="http://schemas.microsoft.com/office/drawing/2014/main" id="{9424960E-8882-6A42-822B-8F4BF1108869}"/>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0" name="Footer Placeholder 4">
            <a:extLst>
              <a:ext uri="{FF2B5EF4-FFF2-40B4-BE49-F238E27FC236}">
                <a16:creationId xmlns:a16="http://schemas.microsoft.com/office/drawing/2014/main" id="{34F518D4-FB24-774E-A0CA-F56C863C215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1" name="Slide Number Placeholder 5">
            <a:extLst>
              <a:ext uri="{FF2B5EF4-FFF2-40B4-BE49-F238E27FC236}">
                <a16:creationId xmlns:a16="http://schemas.microsoft.com/office/drawing/2014/main" id="{819EF438-3642-B54E-8091-482C65893B66}"/>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84681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Date Placeholder 3">
            <a:extLst>
              <a:ext uri="{FF2B5EF4-FFF2-40B4-BE49-F238E27FC236}">
                <a16:creationId xmlns:a16="http://schemas.microsoft.com/office/drawing/2014/main" id="{A64FB7E8-51EA-FD4B-8C02-C2945CA5306A}"/>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10" name="Footer Placeholder 4">
            <a:extLst>
              <a:ext uri="{FF2B5EF4-FFF2-40B4-BE49-F238E27FC236}">
                <a16:creationId xmlns:a16="http://schemas.microsoft.com/office/drawing/2014/main" id="{C0B8FC13-143F-9F42-8499-AC6B1F1A471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11" name="Slide Number Placeholder 5">
            <a:extLst>
              <a:ext uri="{FF2B5EF4-FFF2-40B4-BE49-F238E27FC236}">
                <a16:creationId xmlns:a16="http://schemas.microsoft.com/office/drawing/2014/main" id="{40942F34-5C3C-AF44-BB27-03B58848649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95079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6237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1142198"/>
            <a:ext cx="10972799" cy="4983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rgbClr val="2A3579"/>
                </a:solidFill>
                <a:latin typeface="Source Sans Pro" panose="020B0503030403020204" pitchFamily="34" charset="77"/>
                <a:cs typeface="Source Sans Pro" panose="020B0503030403020204" pitchFamily="34" charset="77"/>
              </a:defRPr>
            </a:lvl1pPr>
          </a:lstStyle>
          <a:p>
            <a:fld id="{99F5493C-0AF7-0F43-8BA1-855C7B8CDF04}" type="datetime1">
              <a:rPr lang="en-IE" smtClean="0"/>
              <a:pPr/>
              <a:t>11/12/2023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rgbClr val="2A3579"/>
                </a:solidFill>
                <a:latin typeface="Source Sans Pro" panose="020B0503030403020204" pitchFamily="34" charset="77"/>
                <a:cs typeface="Source Sans Pro" panose="020B0503030403020204" pitchFamily="34" charset="77"/>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rgbClr val="2A3579"/>
                </a:solidFill>
                <a:latin typeface="Source Sans Pro" panose="020B05030304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4514238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hf hdr="0" ftr="0"/>
  <p:txStyles>
    <p:titleStyle>
      <a:lvl1pPr algn="l" defTabSz="609585" rtl="0" eaLnBrk="1" latinLnBrk="0" hangingPunct="1">
        <a:spcBef>
          <a:spcPct val="0"/>
        </a:spcBef>
        <a:buNone/>
        <a:defRPr sz="3200" b="1" kern="1200">
          <a:solidFill>
            <a:srgbClr val="2A3579"/>
          </a:solidFill>
          <a:latin typeface="Source Sans Pro" panose="020B0503030403020204" pitchFamily="34" charset="77"/>
          <a:ea typeface="+mj-ea"/>
          <a:cs typeface="Source Sans Pro" panose="020B0503030403020204" pitchFamily="34" charset="77"/>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Source Sans Pro" panose="020B0503030403020204" pitchFamily="34" charset="77"/>
          <a:ea typeface="+mn-ea"/>
          <a:cs typeface="Source Sans Pro" panose="020B0503030403020204" pitchFamily="34" charset="77"/>
        </a:defRPr>
      </a:lvl1pPr>
      <a:lvl2pPr marL="990575" indent="-380990" algn="l" defTabSz="609585" rtl="0" eaLnBrk="1" latinLnBrk="0" hangingPunct="1">
        <a:spcBef>
          <a:spcPct val="20000"/>
        </a:spcBef>
        <a:buFont typeface="Arial"/>
        <a:buChar char="–"/>
        <a:defRPr sz="3733" kern="1200">
          <a:solidFill>
            <a:schemeClr val="tx1"/>
          </a:solidFill>
          <a:latin typeface="Source Sans Pro" panose="020B0503030403020204" pitchFamily="34" charset="77"/>
          <a:ea typeface="+mn-ea"/>
          <a:cs typeface="Source Sans Pro" panose="020B0503030403020204" pitchFamily="34" charset="77"/>
        </a:defRPr>
      </a:lvl2pPr>
      <a:lvl3pPr marL="1523962" indent="-304792" algn="l" defTabSz="609585" rtl="0" eaLnBrk="1" latinLnBrk="0" hangingPunct="1">
        <a:spcBef>
          <a:spcPct val="20000"/>
        </a:spcBef>
        <a:buFont typeface="Arial"/>
        <a:buChar char="•"/>
        <a:defRPr sz="3200" kern="1200">
          <a:solidFill>
            <a:schemeClr val="tx1"/>
          </a:solidFill>
          <a:latin typeface="Source Sans Pro" panose="020B0503030403020204" pitchFamily="34" charset="77"/>
          <a:ea typeface="+mn-ea"/>
          <a:cs typeface="Source Sans Pro" panose="020B0503030403020204" pitchFamily="34" charset="77"/>
        </a:defRPr>
      </a:lvl3pPr>
      <a:lvl4pPr marL="2133547" indent="-304792" algn="l" defTabSz="609585" rtl="0" eaLnBrk="1" latinLnBrk="0" hangingPunct="1">
        <a:spcBef>
          <a:spcPct val="20000"/>
        </a:spcBef>
        <a:buFont typeface="Arial"/>
        <a:buChar char="–"/>
        <a:defRPr sz="2667" kern="1200">
          <a:solidFill>
            <a:schemeClr val="tx1"/>
          </a:solidFill>
          <a:latin typeface="Source Sans Pro" panose="020B0503030403020204" pitchFamily="34" charset="77"/>
          <a:ea typeface="+mn-ea"/>
          <a:cs typeface="Source Sans Pro" panose="020B0503030403020204" pitchFamily="34" charset="77"/>
        </a:defRPr>
      </a:lvl4pPr>
      <a:lvl5pPr marL="2743131" indent="-304792" algn="l" defTabSz="609585" rtl="0" eaLnBrk="1" latinLnBrk="0" hangingPunct="1">
        <a:spcBef>
          <a:spcPct val="20000"/>
        </a:spcBef>
        <a:buFont typeface="Arial"/>
        <a:buChar char="»"/>
        <a:defRPr sz="2667" kern="1200">
          <a:solidFill>
            <a:schemeClr val="tx1"/>
          </a:solidFill>
          <a:latin typeface="Source Sans Pro" panose="020B0503030403020204" pitchFamily="34" charset="77"/>
          <a:ea typeface="+mn-ea"/>
          <a:cs typeface="Source Sans Pro" panose="020B0503030403020204"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5493C-0AF7-0F43-8BA1-855C7B8CDF04}" type="datetime1">
              <a:rPr lang="en-IE" smtClean="0"/>
              <a:pPr/>
              <a:t>11/12/2023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79793641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www.cavancoco.submit.com/"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www.cavancoco.ie/services/environment-climate-change/climate-action/community-climate-action-programme/"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cavancoco.ie/services/environment-climate-change/climate-action/"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29AB-E10C-058C-8EEB-D1BF479D72E5}"/>
              </a:ext>
            </a:extLst>
          </p:cNvPr>
          <p:cNvSpPr>
            <a:spLocks noGrp="1"/>
          </p:cNvSpPr>
          <p:nvPr>
            <p:ph type="ctrTitle"/>
          </p:nvPr>
        </p:nvSpPr>
        <p:spPr>
          <a:xfrm>
            <a:off x="-43544" y="2969340"/>
            <a:ext cx="12279086" cy="1569660"/>
          </a:xfrm>
        </p:spPr>
        <p:txBody>
          <a:bodyPr>
            <a:noAutofit/>
          </a:bodyPr>
          <a:lstStyle/>
          <a:p>
            <a:pPr algn="ctr"/>
            <a:r>
              <a:rPr lang="en-GB" sz="5000" b="1" dirty="0">
                <a:solidFill>
                  <a:schemeClr val="bg1"/>
                </a:solidFill>
              </a:rPr>
              <a:t>Introduction to Cavan’s </a:t>
            </a:r>
            <a:br>
              <a:rPr lang="en-GB" sz="5000" b="1" dirty="0">
                <a:solidFill>
                  <a:schemeClr val="bg1"/>
                </a:solidFill>
              </a:rPr>
            </a:br>
            <a:r>
              <a:rPr lang="en-GB" sz="5000" b="1" dirty="0">
                <a:solidFill>
                  <a:schemeClr val="bg1"/>
                </a:solidFill>
              </a:rPr>
              <a:t>Community Climate Action Programme</a:t>
            </a:r>
            <a:endParaRPr lang="en-IE" sz="5000" b="1" dirty="0">
              <a:solidFill>
                <a:srgbClr val="75427C"/>
              </a:solidFill>
            </a:endParaRPr>
          </a:p>
        </p:txBody>
      </p:sp>
      <p:sp>
        <p:nvSpPr>
          <p:cNvPr id="4" name="TextBox 3">
            <a:extLst>
              <a:ext uri="{FF2B5EF4-FFF2-40B4-BE49-F238E27FC236}">
                <a16:creationId xmlns:a16="http://schemas.microsoft.com/office/drawing/2014/main" id="{30E45372-A8B6-643C-EBBD-66C3AA1BF257}"/>
              </a:ext>
            </a:extLst>
          </p:cNvPr>
          <p:cNvSpPr txBox="1"/>
          <p:nvPr/>
        </p:nvSpPr>
        <p:spPr>
          <a:xfrm>
            <a:off x="7556360" y="5775329"/>
            <a:ext cx="4769416" cy="646331"/>
          </a:xfrm>
          <a:prstGeom prst="rect">
            <a:avLst/>
          </a:prstGeom>
          <a:noFill/>
        </p:spPr>
        <p:txBody>
          <a:bodyPr wrap="square">
            <a:spAutoFit/>
          </a:bodyPr>
          <a:lstStyle/>
          <a:p>
            <a:pPr marL="0" indent="0">
              <a:buNone/>
            </a:pPr>
            <a:r>
              <a:rPr lang="en-IE" dirty="0">
                <a:solidFill>
                  <a:schemeClr val="bg1"/>
                </a:solidFill>
                <a:ea typeface="Calibri" panose="020F0502020204030204" pitchFamily="34" charset="0"/>
                <a:cs typeface="Times New Roman" panose="02020603050405020304" pitchFamily="18" charset="0"/>
              </a:rPr>
              <a:t>Tara Smith, Community Climate Action Officer,</a:t>
            </a:r>
          </a:p>
          <a:p>
            <a:pPr marL="0" indent="0">
              <a:buNone/>
            </a:pPr>
            <a:r>
              <a:rPr lang="en-IE" dirty="0">
                <a:solidFill>
                  <a:schemeClr val="bg1"/>
                </a:solidFill>
                <a:ea typeface="Calibri" panose="020F0502020204030204" pitchFamily="34" charset="0"/>
                <a:cs typeface="Times New Roman" panose="02020603050405020304" pitchFamily="18" charset="0"/>
              </a:rPr>
              <a:t>Cavan County Council</a:t>
            </a:r>
          </a:p>
        </p:txBody>
      </p:sp>
      <p:sp>
        <p:nvSpPr>
          <p:cNvPr id="7" name="Title 1">
            <a:extLst>
              <a:ext uri="{FF2B5EF4-FFF2-40B4-BE49-F238E27FC236}">
                <a16:creationId xmlns:a16="http://schemas.microsoft.com/office/drawing/2014/main" id="{53653E1A-18BD-43EF-ED31-3E8CD52003A3}"/>
              </a:ext>
            </a:extLst>
          </p:cNvPr>
          <p:cNvSpPr txBox="1">
            <a:spLocks/>
          </p:cNvSpPr>
          <p:nvPr/>
        </p:nvSpPr>
        <p:spPr>
          <a:xfrm>
            <a:off x="118834" y="156836"/>
            <a:ext cx="2474844" cy="387626"/>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8000" kern="1200">
                <a:solidFill>
                  <a:schemeClr val="tx1"/>
                </a:solidFill>
                <a:latin typeface="+mj-lt"/>
                <a:ea typeface="+mj-ea"/>
                <a:cs typeface="+mj-cs"/>
              </a:defRPr>
            </a:lvl1pPr>
          </a:lstStyle>
          <a:p>
            <a:r>
              <a:rPr lang="en-GB" sz="4100" dirty="0"/>
              <a:t>#</a:t>
            </a:r>
            <a:r>
              <a:rPr lang="en-GB" sz="4100" i="1" dirty="0"/>
              <a:t>ClimateActionCavan</a:t>
            </a:r>
            <a:endParaRPr lang="en-IE" sz="4100" i="1" dirty="0"/>
          </a:p>
        </p:txBody>
      </p:sp>
      <p:pic>
        <p:nvPicPr>
          <p:cNvPr id="6" name="Picture 5" descr="A logo with a rainbow colored ribbon&#10;&#10;Description automatically generated">
            <a:extLst>
              <a:ext uri="{FF2B5EF4-FFF2-40B4-BE49-F238E27FC236}">
                <a16:creationId xmlns:a16="http://schemas.microsoft.com/office/drawing/2014/main" id="{165B0005-5983-C42E-F583-5787E6206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31" y="569385"/>
            <a:ext cx="834791" cy="1016084"/>
          </a:xfrm>
          <a:prstGeom prst="rect">
            <a:avLst/>
          </a:prstGeom>
        </p:spPr>
      </p:pic>
      <p:pic>
        <p:nvPicPr>
          <p:cNvPr id="11" name="Picture 10" descr="A close-up of a logo&#10;&#10;Description automatically generated">
            <a:extLst>
              <a:ext uri="{FF2B5EF4-FFF2-40B4-BE49-F238E27FC236}">
                <a16:creationId xmlns:a16="http://schemas.microsoft.com/office/drawing/2014/main" id="{F19BD7DE-6149-F6C4-023A-422DB24CF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905" y="75657"/>
            <a:ext cx="2164189" cy="1652807"/>
          </a:xfrm>
          <a:prstGeom prst="rect">
            <a:avLst/>
          </a:prstGeom>
        </p:spPr>
      </p:pic>
    </p:spTree>
    <p:extLst>
      <p:ext uri="{BB962C8B-B14F-4D97-AF65-F5344CB8AC3E}">
        <p14:creationId xmlns:p14="http://schemas.microsoft.com/office/powerpoint/2010/main" val="32878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7" y="1356527"/>
            <a:ext cx="2745715" cy="571445"/>
          </a:xfrm>
          <a:solidFill>
            <a:schemeClr val="bg2"/>
          </a:solidFill>
        </p:spPr>
        <p:txBody>
          <a:bodyPr anchor="b">
            <a:normAutofit fontScale="90000"/>
          </a:bodyPr>
          <a:lstStyle/>
          <a:p>
            <a:r>
              <a:rPr lang="en-IE" sz="3600" b="1" dirty="0">
                <a:solidFill>
                  <a:srgbClr val="C00000"/>
                </a:solidFill>
              </a:rPr>
              <a:t>Project Themes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pic>
        <p:nvPicPr>
          <p:cNvPr id="3" name="Picture 2">
            <a:extLst>
              <a:ext uri="{FF2B5EF4-FFF2-40B4-BE49-F238E27FC236}">
                <a16:creationId xmlns:a16="http://schemas.microsoft.com/office/drawing/2014/main" id="{0375BBF6-B477-FFA3-32EA-489EF497B3BD}"/>
              </a:ext>
            </a:extLst>
          </p:cNvPr>
          <p:cNvPicPr>
            <a:picLocks noChangeAspect="1"/>
          </p:cNvPicPr>
          <p:nvPr/>
        </p:nvPicPr>
        <p:blipFill>
          <a:blip r:embed="rId3"/>
          <a:stretch>
            <a:fillRect/>
          </a:stretch>
        </p:blipFill>
        <p:spPr>
          <a:xfrm>
            <a:off x="2974312" y="2763383"/>
            <a:ext cx="5978369" cy="3984085"/>
          </a:xfrm>
          <a:prstGeom prst="rect">
            <a:avLst/>
          </a:prstGeom>
        </p:spPr>
      </p:pic>
      <p:sp>
        <p:nvSpPr>
          <p:cNvPr id="6" name="TextBox 5">
            <a:extLst>
              <a:ext uri="{FF2B5EF4-FFF2-40B4-BE49-F238E27FC236}">
                <a16:creationId xmlns:a16="http://schemas.microsoft.com/office/drawing/2014/main" id="{4B6D6ADA-6967-0E71-E108-7B698F3E4091}"/>
              </a:ext>
            </a:extLst>
          </p:cNvPr>
          <p:cNvSpPr txBox="1">
            <a:spLocks noChangeArrowheads="1"/>
          </p:cNvSpPr>
          <p:nvPr/>
        </p:nvSpPr>
        <p:spPr bwMode="auto">
          <a:xfrm>
            <a:off x="228596" y="2144003"/>
            <a:ext cx="115380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IE" altLang="en-US" sz="1900" dirty="0"/>
              <a:t>Developing projects that deliver results in several themes is preferred to single action projects. Consider how additional actions can be incorporated into your proposal and how they can benefit your community. </a:t>
            </a:r>
          </a:p>
          <a:p>
            <a:pPr>
              <a:lnSpc>
                <a:spcPct val="100000"/>
              </a:lnSpc>
              <a:spcBef>
                <a:spcPct val="0"/>
              </a:spcBef>
              <a:buFontTx/>
              <a:buNone/>
            </a:pPr>
            <a:endParaRPr lang="en-IE" altLang="en-US" sz="1800" b="1" u="sng" dirty="0"/>
          </a:p>
        </p:txBody>
      </p:sp>
    </p:spTree>
    <p:extLst>
      <p:ext uri="{BB962C8B-B14F-4D97-AF65-F5344CB8AC3E}">
        <p14:creationId xmlns:p14="http://schemas.microsoft.com/office/powerpoint/2010/main" val="4173558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6" y="1356527"/>
            <a:ext cx="4926208" cy="571445"/>
          </a:xfrm>
          <a:solidFill>
            <a:schemeClr val="bg2"/>
          </a:solidFill>
        </p:spPr>
        <p:txBody>
          <a:bodyPr anchor="b">
            <a:normAutofit fontScale="90000"/>
          </a:bodyPr>
          <a:lstStyle/>
          <a:p>
            <a:r>
              <a:rPr lang="en-IE" sz="3600" b="1" dirty="0">
                <a:solidFill>
                  <a:srgbClr val="C00000"/>
                </a:solidFill>
              </a:rPr>
              <a:t>Theme 1: Community Energy</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5" name="Content Placeholder 2">
            <a:extLst>
              <a:ext uri="{FF2B5EF4-FFF2-40B4-BE49-F238E27FC236}">
                <a16:creationId xmlns:a16="http://schemas.microsoft.com/office/drawing/2014/main" id="{BD98ADF2-D88A-125A-0A40-CB77EDADB335}"/>
              </a:ext>
            </a:extLst>
          </p:cNvPr>
          <p:cNvSpPr>
            <a:spLocks noGrp="1"/>
          </p:cNvSpPr>
          <p:nvPr>
            <p:ph idx="1"/>
          </p:nvPr>
        </p:nvSpPr>
        <p:spPr>
          <a:xfrm>
            <a:off x="228596" y="2106979"/>
            <a:ext cx="7751763" cy="4351338"/>
          </a:xfrm>
        </p:spPr>
        <p:txBody>
          <a:bodyPr>
            <a:normAutofit/>
          </a:bodyPr>
          <a:lstStyle/>
          <a:p>
            <a:pPr marL="0" indent="0" eaLnBrk="1" hangingPunct="1">
              <a:buFont typeface="Arial" panose="020B0604020202020204" pitchFamily="34" charset="0"/>
              <a:buNone/>
              <a:defRPr/>
            </a:pPr>
            <a:r>
              <a:rPr lang="en-US" altLang="en-US" sz="2200" dirty="0"/>
              <a:t>These projects aim to reduce the climate impact of buildings in communities by using less energy, </a:t>
            </a:r>
            <a:r>
              <a:rPr lang="en-US" altLang="en-US" sz="2200" dirty="0" err="1"/>
              <a:t>utilising</a:t>
            </a:r>
            <a:r>
              <a:rPr lang="en-US" altLang="en-US" sz="2200" dirty="0"/>
              <a:t> renewable energy and avoiding heat loss. </a:t>
            </a:r>
          </a:p>
          <a:p>
            <a:pPr marL="0" indent="0" eaLnBrk="1" hangingPunct="1">
              <a:buNone/>
              <a:defRPr/>
            </a:pPr>
            <a:endParaRPr lang="en-US" altLang="en-US" sz="2200" dirty="0"/>
          </a:p>
          <a:p>
            <a:pPr marL="0" indent="0" eaLnBrk="1" hangingPunct="1">
              <a:buNone/>
              <a:defRPr/>
            </a:pPr>
            <a:r>
              <a:rPr lang="en-US" altLang="en-US" sz="2200" dirty="0"/>
              <a:t>This can include:</a:t>
            </a:r>
          </a:p>
          <a:p>
            <a:pPr lvl="1" eaLnBrk="1" hangingPunct="1">
              <a:buClr>
                <a:srgbClr val="C00000"/>
              </a:buClr>
              <a:defRPr/>
            </a:pPr>
            <a:r>
              <a:rPr lang="en-US" altLang="en-US" sz="2200" dirty="0"/>
              <a:t>Small community renewable energy projects (solar, hydro, wind)</a:t>
            </a:r>
          </a:p>
          <a:p>
            <a:pPr lvl="1" eaLnBrk="1" hangingPunct="1">
              <a:buClr>
                <a:srgbClr val="C00000"/>
              </a:buClr>
              <a:defRPr/>
            </a:pPr>
            <a:r>
              <a:rPr lang="en-US" altLang="en-US" sz="2200" dirty="0"/>
              <a:t>Retrofitting community buildings</a:t>
            </a:r>
          </a:p>
          <a:p>
            <a:pPr lvl="1" eaLnBrk="1" hangingPunct="1">
              <a:buClr>
                <a:srgbClr val="C00000"/>
              </a:buClr>
              <a:defRPr/>
            </a:pPr>
            <a:r>
              <a:rPr lang="en-US" altLang="en-US" sz="2200" dirty="0"/>
              <a:t>LED community lighting</a:t>
            </a:r>
          </a:p>
          <a:p>
            <a:pPr lvl="1" eaLnBrk="1" hangingPunct="1">
              <a:buClr>
                <a:srgbClr val="C00000"/>
              </a:buClr>
              <a:defRPr/>
            </a:pPr>
            <a:r>
              <a:rPr lang="en-US" altLang="en-US" sz="2200" dirty="0"/>
              <a:t>Community EV charging point(s)</a:t>
            </a:r>
            <a:endParaRPr lang="en-IE" altLang="en-US" sz="2200" dirty="0"/>
          </a:p>
        </p:txBody>
      </p:sp>
      <p:pic>
        <p:nvPicPr>
          <p:cNvPr id="7" name="Picture 6">
            <a:extLst>
              <a:ext uri="{FF2B5EF4-FFF2-40B4-BE49-F238E27FC236}">
                <a16:creationId xmlns:a16="http://schemas.microsoft.com/office/drawing/2014/main" id="{E187D61E-7221-54EB-5AA6-20B45FF24A4A}"/>
              </a:ext>
            </a:extLst>
          </p:cNvPr>
          <p:cNvPicPr>
            <a:picLocks noChangeAspect="1"/>
          </p:cNvPicPr>
          <p:nvPr/>
        </p:nvPicPr>
        <p:blipFill>
          <a:blip r:embed="rId3"/>
          <a:stretch>
            <a:fillRect/>
          </a:stretch>
        </p:blipFill>
        <p:spPr>
          <a:xfrm>
            <a:off x="7705288" y="1356527"/>
            <a:ext cx="2875625" cy="4652899"/>
          </a:xfrm>
          <a:prstGeom prst="chevron">
            <a:avLst/>
          </a:prstGeom>
        </p:spPr>
      </p:pic>
    </p:spTree>
    <p:extLst>
      <p:ext uri="{BB962C8B-B14F-4D97-AF65-F5344CB8AC3E}">
        <p14:creationId xmlns:p14="http://schemas.microsoft.com/office/powerpoint/2010/main" val="52044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6" y="1356527"/>
            <a:ext cx="4926208" cy="571445"/>
          </a:xfrm>
          <a:solidFill>
            <a:schemeClr val="bg2"/>
          </a:solidFill>
        </p:spPr>
        <p:txBody>
          <a:bodyPr anchor="b">
            <a:normAutofit fontScale="90000"/>
          </a:bodyPr>
          <a:lstStyle/>
          <a:p>
            <a:r>
              <a:rPr lang="en-IE" sz="3600" b="1" dirty="0">
                <a:solidFill>
                  <a:srgbClr val="C00000"/>
                </a:solidFill>
              </a:rPr>
              <a:t>Theme 2: Travel</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pic>
        <p:nvPicPr>
          <p:cNvPr id="7" name="Picture 6" descr="Close-up of fuel gauge">
            <a:extLst>
              <a:ext uri="{FF2B5EF4-FFF2-40B4-BE49-F238E27FC236}">
                <a16:creationId xmlns:a16="http://schemas.microsoft.com/office/drawing/2014/main" id="{E187D61E-7221-54EB-5AA6-20B45FF24A4A}"/>
              </a:ext>
            </a:extLst>
          </p:cNvPr>
          <p:cNvPicPr>
            <a:picLocks noChangeAspect="1"/>
          </p:cNvPicPr>
          <p:nvPr/>
        </p:nvPicPr>
        <p:blipFill>
          <a:blip r:embed="rId3">
            <a:extLst>
              <a:ext uri="{28A0092B-C50C-407E-A947-70E740481C1C}">
                <a14:useLocalDpi xmlns:a14="http://schemas.microsoft.com/office/drawing/2010/main" val="0"/>
              </a:ext>
            </a:extLst>
          </a:blip>
          <a:srcRect l="26826" r="26826"/>
          <a:stretch/>
        </p:blipFill>
        <p:spPr>
          <a:xfrm>
            <a:off x="7705288" y="1356527"/>
            <a:ext cx="2875625" cy="4652899"/>
          </a:xfrm>
          <a:prstGeom prst="chevron">
            <a:avLst/>
          </a:prstGeom>
        </p:spPr>
      </p:pic>
      <p:sp>
        <p:nvSpPr>
          <p:cNvPr id="3" name="Content Placeholder 2">
            <a:extLst>
              <a:ext uri="{FF2B5EF4-FFF2-40B4-BE49-F238E27FC236}">
                <a16:creationId xmlns:a16="http://schemas.microsoft.com/office/drawing/2014/main" id="{4E62BE8D-1233-A2B9-78FF-AE93937CD5CD}"/>
              </a:ext>
            </a:extLst>
          </p:cNvPr>
          <p:cNvSpPr txBox="1">
            <a:spLocks/>
          </p:cNvSpPr>
          <p:nvPr/>
        </p:nvSpPr>
        <p:spPr>
          <a:xfrm>
            <a:off x="228596" y="2061435"/>
            <a:ext cx="76660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dirty="0"/>
              <a:t>Projects which contribute to emissions reductions related to travel</a:t>
            </a:r>
          </a:p>
          <a:p>
            <a:endParaRPr lang="en-US" altLang="en-US" sz="2200" dirty="0"/>
          </a:p>
          <a:p>
            <a:pPr marL="0" indent="0">
              <a:buNone/>
            </a:pPr>
            <a:r>
              <a:rPr lang="en-US" altLang="en-US" sz="2200" dirty="0"/>
              <a:t>This can include: </a:t>
            </a:r>
          </a:p>
          <a:p>
            <a:pPr lvl="1">
              <a:buClr>
                <a:srgbClr val="C00000"/>
              </a:buClr>
            </a:pPr>
            <a:r>
              <a:rPr lang="en-US" altLang="en-US" sz="2200" dirty="0"/>
              <a:t>Reductions in carbon footprint in services</a:t>
            </a:r>
          </a:p>
          <a:p>
            <a:pPr lvl="1">
              <a:buClr>
                <a:srgbClr val="C00000"/>
              </a:buClr>
            </a:pPr>
            <a:r>
              <a:rPr lang="en-US" altLang="en-US" sz="2200" dirty="0"/>
              <a:t>Improving access to cycle ways</a:t>
            </a:r>
          </a:p>
          <a:p>
            <a:pPr lvl="1">
              <a:buClr>
                <a:srgbClr val="C00000"/>
              </a:buClr>
            </a:pPr>
            <a:r>
              <a:rPr lang="en-US" altLang="en-US" sz="2200" dirty="0"/>
              <a:t>Cycle parking</a:t>
            </a:r>
          </a:p>
          <a:p>
            <a:pPr lvl="1">
              <a:buClr>
                <a:srgbClr val="C00000"/>
              </a:buClr>
            </a:pPr>
            <a:r>
              <a:rPr lang="en-US" altLang="en-US" sz="2200" dirty="0"/>
              <a:t>EV charging points</a:t>
            </a:r>
          </a:p>
          <a:p>
            <a:pPr lvl="1">
              <a:buClr>
                <a:srgbClr val="C00000"/>
              </a:buClr>
            </a:pPr>
            <a:r>
              <a:rPr lang="en-US" altLang="en-US" sz="2200" dirty="0"/>
              <a:t>Safe or active travel routes to schools</a:t>
            </a:r>
            <a:endParaRPr lang="en-IE" altLang="en-US" sz="2200" dirty="0"/>
          </a:p>
        </p:txBody>
      </p:sp>
    </p:spTree>
    <p:extLst>
      <p:ext uri="{BB962C8B-B14F-4D97-AF65-F5344CB8AC3E}">
        <p14:creationId xmlns:p14="http://schemas.microsoft.com/office/powerpoint/2010/main" val="82932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6" y="1356527"/>
            <a:ext cx="4926208" cy="571445"/>
          </a:xfrm>
          <a:solidFill>
            <a:schemeClr val="bg2"/>
          </a:solidFill>
        </p:spPr>
        <p:txBody>
          <a:bodyPr anchor="b">
            <a:normAutofit fontScale="90000"/>
          </a:bodyPr>
          <a:lstStyle/>
          <a:p>
            <a:r>
              <a:rPr lang="en-IE" sz="3600" b="1" dirty="0">
                <a:solidFill>
                  <a:srgbClr val="C00000"/>
                </a:solidFill>
              </a:rPr>
              <a:t>Theme 3: Food and Waste</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pic>
        <p:nvPicPr>
          <p:cNvPr id="7" name="Picture 6" descr="Person harvesting lettuce from a garden">
            <a:extLst>
              <a:ext uri="{FF2B5EF4-FFF2-40B4-BE49-F238E27FC236}">
                <a16:creationId xmlns:a16="http://schemas.microsoft.com/office/drawing/2014/main" id="{E187D61E-7221-54EB-5AA6-20B45FF24A4A}"/>
              </a:ext>
            </a:extLst>
          </p:cNvPr>
          <p:cNvPicPr>
            <a:picLocks noChangeAspect="1"/>
          </p:cNvPicPr>
          <p:nvPr/>
        </p:nvPicPr>
        <p:blipFill>
          <a:blip r:embed="rId3">
            <a:extLst>
              <a:ext uri="{28A0092B-C50C-407E-A947-70E740481C1C}">
                <a14:useLocalDpi xmlns:a14="http://schemas.microsoft.com/office/drawing/2010/main" val="0"/>
              </a:ext>
            </a:extLst>
          </a:blip>
          <a:srcRect l="29662" r="29662"/>
          <a:stretch/>
        </p:blipFill>
        <p:spPr>
          <a:xfrm>
            <a:off x="7705288" y="1356527"/>
            <a:ext cx="2875625" cy="4652899"/>
          </a:xfrm>
          <a:prstGeom prst="chevron">
            <a:avLst/>
          </a:prstGeom>
        </p:spPr>
      </p:pic>
      <p:sp>
        <p:nvSpPr>
          <p:cNvPr id="5" name="Content Placeholder 2">
            <a:extLst>
              <a:ext uri="{FF2B5EF4-FFF2-40B4-BE49-F238E27FC236}">
                <a16:creationId xmlns:a16="http://schemas.microsoft.com/office/drawing/2014/main" id="{58EBB2EF-8940-A94E-D849-A3A94B5CDCD6}"/>
              </a:ext>
            </a:extLst>
          </p:cNvPr>
          <p:cNvSpPr>
            <a:spLocks noGrp="1"/>
          </p:cNvSpPr>
          <p:nvPr>
            <p:ph idx="1"/>
          </p:nvPr>
        </p:nvSpPr>
        <p:spPr>
          <a:xfrm>
            <a:off x="228596" y="2061435"/>
            <a:ext cx="9037638" cy="4351338"/>
          </a:xfrm>
        </p:spPr>
        <p:txBody>
          <a:bodyPr>
            <a:normAutofit/>
          </a:bodyPr>
          <a:lstStyle/>
          <a:p>
            <a:pPr marL="0" indent="0" eaLnBrk="1" hangingPunct="1">
              <a:buNone/>
            </a:pPr>
            <a:r>
              <a:rPr lang="en-US" altLang="en-US" sz="2200" dirty="0"/>
              <a:t>Projects that reduce food waste, </a:t>
            </a:r>
            <a:r>
              <a:rPr lang="en-IE" altLang="en-US" sz="2200" dirty="0"/>
              <a:t>promotes locally grown/sourced </a:t>
            </a:r>
          </a:p>
          <a:p>
            <a:pPr marL="0" indent="0" eaLnBrk="1" hangingPunct="1">
              <a:buNone/>
            </a:pPr>
            <a:r>
              <a:rPr lang="en-IE" altLang="en-US" sz="2200" dirty="0"/>
              <a:t>food and food security</a:t>
            </a:r>
            <a:endParaRPr lang="en-US" altLang="en-US" sz="2200" dirty="0"/>
          </a:p>
          <a:p>
            <a:pPr eaLnBrk="1" hangingPunct="1"/>
            <a:endParaRPr lang="en-US" altLang="en-US" sz="2200" dirty="0"/>
          </a:p>
          <a:p>
            <a:pPr marL="0" indent="0" eaLnBrk="1" hangingPunct="1">
              <a:buNone/>
            </a:pPr>
            <a:r>
              <a:rPr lang="en-US" altLang="en-US" sz="2200" dirty="0"/>
              <a:t>This can include:</a:t>
            </a:r>
          </a:p>
          <a:p>
            <a:pPr lvl="1">
              <a:buClr>
                <a:srgbClr val="C00000"/>
              </a:buClr>
            </a:pPr>
            <a:r>
              <a:rPr lang="en-US" altLang="en-US" sz="2200" dirty="0"/>
              <a:t>Developing community gardens to promote local food production</a:t>
            </a:r>
          </a:p>
          <a:p>
            <a:pPr lvl="1">
              <a:buClr>
                <a:srgbClr val="C00000"/>
              </a:buClr>
            </a:pPr>
            <a:r>
              <a:rPr lang="en-US" altLang="en-US" sz="2200" dirty="0"/>
              <a:t>Allotments, community gardens</a:t>
            </a:r>
          </a:p>
          <a:p>
            <a:pPr lvl="1">
              <a:buClr>
                <a:srgbClr val="C00000"/>
              </a:buClr>
            </a:pPr>
            <a:r>
              <a:rPr lang="en-US" altLang="en-US" sz="2200" dirty="0"/>
              <a:t>Food pledges from local businesses</a:t>
            </a:r>
          </a:p>
          <a:p>
            <a:pPr lvl="1">
              <a:buClr>
                <a:srgbClr val="C00000"/>
              </a:buClr>
            </a:pPr>
            <a:r>
              <a:rPr lang="en-US" altLang="en-US" sz="2200" dirty="0"/>
              <a:t>Food markets</a:t>
            </a:r>
          </a:p>
          <a:p>
            <a:pPr lvl="1">
              <a:buClr>
                <a:srgbClr val="C00000"/>
              </a:buClr>
            </a:pPr>
            <a:r>
              <a:rPr lang="en-US" altLang="en-US" sz="2200" dirty="0"/>
              <a:t>Community composting facilities</a:t>
            </a:r>
            <a:endParaRPr lang="en-IE" altLang="en-US" sz="2200" dirty="0"/>
          </a:p>
        </p:txBody>
      </p:sp>
    </p:spTree>
    <p:extLst>
      <p:ext uri="{BB962C8B-B14F-4D97-AF65-F5344CB8AC3E}">
        <p14:creationId xmlns:p14="http://schemas.microsoft.com/office/powerpoint/2010/main" val="415336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7" y="1356527"/>
            <a:ext cx="5867404" cy="571445"/>
          </a:xfrm>
          <a:solidFill>
            <a:schemeClr val="bg2"/>
          </a:solidFill>
        </p:spPr>
        <p:txBody>
          <a:bodyPr anchor="b">
            <a:normAutofit fontScale="90000"/>
          </a:bodyPr>
          <a:lstStyle/>
          <a:p>
            <a:r>
              <a:rPr lang="en-IE" sz="3600" b="1" dirty="0">
                <a:solidFill>
                  <a:srgbClr val="C00000"/>
                </a:solidFill>
              </a:rPr>
              <a:t>Theme 4: Shopping and Recycling</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pic>
        <p:nvPicPr>
          <p:cNvPr id="7" name="Picture 6">
            <a:extLst>
              <a:ext uri="{FF2B5EF4-FFF2-40B4-BE49-F238E27FC236}">
                <a16:creationId xmlns:a16="http://schemas.microsoft.com/office/drawing/2014/main" id="{E187D61E-7221-54EB-5AA6-20B45FF24A4A}"/>
              </a:ext>
            </a:extLst>
          </p:cNvPr>
          <p:cNvPicPr>
            <a:picLocks noChangeAspect="1"/>
          </p:cNvPicPr>
          <p:nvPr/>
        </p:nvPicPr>
        <p:blipFill>
          <a:blip r:embed="rId3">
            <a:extLst>
              <a:ext uri="{28A0092B-C50C-407E-A947-70E740481C1C}">
                <a14:useLocalDpi xmlns:a14="http://schemas.microsoft.com/office/drawing/2010/main" val="0"/>
              </a:ext>
            </a:extLst>
          </a:blip>
          <a:srcRect l="8874" r="8874"/>
          <a:stretch/>
        </p:blipFill>
        <p:spPr>
          <a:xfrm>
            <a:off x="7705288" y="1356527"/>
            <a:ext cx="2875625" cy="4652899"/>
          </a:xfrm>
          <a:prstGeom prst="chevron">
            <a:avLst/>
          </a:prstGeom>
        </p:spPr>
      </p:pic>
      <p:sp>
        <p:nvSpPr>
          <p:cNvPr id="3" name="Content Placeholder 2">
            <a:extLst>
              <a:ext uri="{FF2B5EF4-FFF2-40B4-BE49-F238E27FC236}">
                <a16:creationId xmlns:a16="http://schemas.microsoft.com/office/drawing/2014/main" id="{185E975A-8078-A7BA-DEC1-898D293371F9}"/>
              </a:ext>
            </a:extLst>
          </p:cNvPr>
          <p:cNvSpPr txBox="1">
            <a:spLocks/>
          </p:cNvSpPr>
          <p:nvPr/>
        </p:nvSpPr>
        <p:spPr>
          <a:xfrm>
            <a:off x="228597" y="2147172"/>
            <a:ext cx="752792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200" dirty="0"/>
              <a:t>Projects of interest under this theme would increase the variety and number of recycling facilities in the local community and initiatives aimed at reducing, reusing and recycling</a:t>
            </a:r>
          </a:p>
          <a:p>
            <a:pPr marL="0" indent="0">
              <a:buFont typeface="Arial" panose="020B0604020202020204" pitchFamily="34" charset="0"/>
              <a:buNone/>
              <a:defRPr/>
            </a:pPr>
            <a:endParaRPr lang="en-US" sz="2200" dirty="0"/>
          </a:p>
          <a:p>
            <a:pPr marL="0" indent="0">
              <a:buFont typeface="Arial" panose="020B0604020202020204" pitchFamily="34" charset="0"/>
              <a:buNone/>
              <a:defRPr/>
            </a:pPr>
            <a:r>
              <a:rPr lang="en-US" sz="2200" dirty="0"/>
              <a:t>This can include:</a:t>
            </a:r>
          </a:p>
          <a:p>
            <a:pPr lvl="1">
              <a:buClr>
                <a:srgbClr val="C00000"/>
              </a:buClr>
              <a:defRPr/>
            </a:pPr>
            <a:r>
              <a:rPr lang="en-US" sz="2200" dirty="0"/>
              <a:t>Initiatives aimed at reducing, reusing and recycling</a:t>
            </a:r>
          </a:p>
          <a:p>
            <a:pPr lvl="1">
              <a:buClr>
                <a:srgbClr val="C00000"/>
              </a:buClr>
              <a:defRPr/>
            </a:pPr>
            <a:r>
              <a:rPr lang="en-US" sz="2200" dirty="0"/>
              <a:t>Elimination of single use plastic</a:t>
            </a:r>
          </a:p>
          <a:p>
            <a:pPr lvl="1">
              <a:buClr>
                <a:srgbClr val="C00000"/>
              </a:buClr>
              <a:defRPr/>
            </a:pPr>
            <a:r>
              <a:rPr lang="en-US" sz="2200" dirty="0"/>
              <a:t>Community repair hubs</a:t>
            </a:r>
          </a:p>
          <a:p>
            <a:pPr lvl="1">
              <a:buClr>
                <a:srgbClr val="C00000"/>
              </a:buClr>
              <a:defRPr/>
            </a:pPr>
            <a:r>
              <a:rPr lang="en-US" sz="2200" dirty="0"/>
              <a:t>Swap shops</a:t>
            </a:r>
          </a:p>
          <a:p>
            <a:pPr lvl="1">
              <a:buClr>
                <a:srgbClr val="C00000"/>
              </a:buClr>
              <a:defRPr/>
            </a:pPr>
            <a:r>
              <a:rPr lang="en-US" sz="2200" dirty="0"/>
              <a:t>Water filling stations or single use plastics elimination in businesses in communities</a:t>
            </a:r>
            <a:endParaRPr lang="en-IE" sz="2200" dirty="0"/>
          </a:p>
        </p:txBody>
      </p:sp>
    </p:spTree>
    <p:extLst>
      <p:ext uri="{BB962C8B-B14F-4D97-AF65-F5344CB8AC3E}">
        <p14:creationId xmlns:p14="http://schemas.microsoft.com/office/powerpoint/2010/main" val="1648704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8784777" cy="571445"/>
          </a:xfrm>
          <a:solidFill>
            <a:schemeClr val="bg2"/>
          </a:solidFill>
        </p:spPr>
        <p:txBody>
          <a:bodyPr anchor="b">
            <a:normAutofit fontScale="90000"/>
          </a:bodyPr>
          <a:lstStyle/>
          <a:p>
            <a:r>
              <a:rPr lang="en-IE" sz="3600" b="1" dirty="0">
                <a:solidFill>
                  <a:srgbClr val="C00000"/>
                </a:solidFill>
              </a:rPr>
              <a:t>Theme 5:Local Climate &amp; Environmental Action</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pic>
        <p:nvPicPr>
          <p:cNvPr id="7" name="Picture 6">
            <a:extLst>
              <a:ext uri="{FF2B5EF4-FFF2-40B4-BE49-F238E27FC236}">
                <a16:creationId xmlns:a16="http://schemas.microsoft.com/office/drawing/2014/main" id="{E187D61E-7221-54EB-5AA6-20B45FF24A4A}"/>
              </a:ext>
            </a:extLst>
          </p:cNvPr>
          <p:cNvPicPr>
            <a:picLocks noChangeAspect="1"/>
          </p:cNvPicPr>
          <p:nvPr/>
        </p:nvPicPr>
        <p:blipFill>
          <a:blip r:embed="rId3">
            <a:extLst>
              <a:ext uri="{28A0092B-C50C-407E-A947-70E740481C1C}">
                <a14:useLocalDpi xmlns:a14="http://schemas.microsoft.com/office/drawing/2010/main" val="0"/>
              </a:ext>
            </a:extLst>
          </a:blip>
          <a:srcRect l="23784" r="23784"/>
          <a:stretch/>
        </p:blipFill>
        <p:spPr>
          <a:xfrm>
            <a:off x="7705288" y="1356527"/>
            <a:ext cx="2875625" cy="4652899"/>
          </a:xfrm>
          <a:prstGeom prst="chevron">
            <a:avLst/>
          </a:prstGeom>
        </p:spPr>
      </p:pic>
      <p:sp>
        <p:nvSpPr>
          <p:cNvPr id="5" name="Content Placeholder 2">
            <a:extLst>
              <a:ext uri="{FF2B5EF4-FFF2-40B4-BE49-F238E27FC236}">
                <a16:creationId xmlns:a16="http://schemas.microsoft.com/office/drawing/2014/main" id="{1A371B0E-4B0A-FA51-EF44-C4373F6FE0B4}"/>
              </a:ext>
            </a:extLst>
          </p:cNvPr>
          <p:cNvSpPr>
            <a:spLocks noGrp="1"/>
          </p:cNvSpPr>
          <p:nvPr>
            <p:ph idx="1"/>
          </p:nvPr>
        </p:nvSpPr>
        <p:spPr>
          <a:xfrm>
            <a:off x="228594" y="2202723"/>
            <a:ext cx="7734300" cy="4210050"/>
          </a:xfrm>
        </p:spPr>
        <p:txBody>
          <a:bodyPr rtlCol="0">
            <a:noAutofit/>
          </a:bodyPr>
          <a:lstStyle/>
          <a:p>
            <a:pPr marL="0" indent="0" eaLnBrk="1" fontAlgn="auto" hangingPunct="1">
              <a:spcAft>
                <a:spcPts val="0"/>
              </a:spcAft>
              <a:buNone/>
              <a:defRPr/>
            </a:pPr>
            <a:r>
              <a:rPr lang="en-US" sz="2200" dirty="0"/>
              <a:t>We are interested in projects that take a holistic approach to managing the local environment</a:t>
            </a:r>
          </a:p>
          <a:p>
            <a:pPr marL="0" indent="0" eaLnBrk="1" fontAlgn="auto" hangingPunct="1">
              <a:spcAft>
                <a:spcPts val="0"/>
              </a:spcAft>
              <a:buNone/>
              <a:defRPr/>
            </a:pPr>
            <a:endParaRPr lang="en-US" sz="2200" dirty="0"/>
          </a:p>
          <a:p>
            <a:pPr marL="0" indent="0" eaLnBrk="1" fontAlgn="auto" hangingPunct="1">
              <a:spcAft>
                <a:spcPts val="0"/>
              </a:spcAft>
              <a:buFont typeface="Arial" panose="020B0604020202020204" pitchFamily="34" charset="0"/>
              <a:buNone/>
              <a:defRPr/>
            </a:pPr>
            <a:r>
              <a:rPr lang="en-US" sz="2200" dirty="0"/>
              <a:t>This can include for example</a:t>
            </a:r>
          </a:p>
          <a:p>
            <a:pPr lvl="1" eaLnBrk="1" fontAlgn="auto" hangingPunct="1">
              <a:spcAft>
                <a:spcPts val="0"/>
              </a:spcAft>
              <a:buClr>
                <a:srgbClr val="C00000"/>
              </a:buClr>
              <a:defRPr/>
            </a:pPr>
            <a:r>
              <a:rPr lang="en-US" sz="2200" dirty="0"/>
              <a:t>Mini forests</a:t>
            </a:r>
          </a:p>
          <a:p>
            <a:pPr lvl="1" eaLnBrk="1" fontAlgn="auto" hangingPunct="1">
              <a:spcAft>
                <a:spcPts val="0"/>
              </a:spcAft>
              <a:buClr>
                <a:srgbClr val="C00000"/>
              </a:buClr>
              <a:defRPr/>
            </a:pPr>
            <a:r>
              <a:rPr lang="en-US" sz="2200" dirty="0"/>
              <a:t>Forest schools</a:t>
            </a:r>
          </a:p>
          <a:p>
            <a:pPr lvl="1" eaLnBrk="1" fontAlgn="auto" hangingPunct="1">
              <a:spcAft>
                <a:spcPts val="0"/>
              </a:spcAft>
              <a:buClr>
                <a:srgbClr val="C00000"/>
              </a:buClr>
              <a:defRPr/>
            </a:pPr>
            <a:r>
              <a:rPr lang="en-US" sz="2200" dirty="0"/>
              <a:t>Dispersed orchards</a:t>
            </a:r>
          </a:p>
          <a:p>
            <a:pPr lvl="1" eaLnBrk="1" fontAlgn="auto" hangingPunct="1">
              <a:spcAft>
                <a:spcPts val="0"/>
              </a:spcAft>
              <a:buClr>
                <a:srgbClr val="C00000"/>
              </a:buClr>
              <a:defRPr/>
            </a:pPr>
            <a:r>
              <a:rPr lang="en-US" sz="2200" dirty="0"/>
              <a:t>Community gardens</a:t>
            </a:r>
          </a:p>
          <a:p>
            <a:pPr lvl="1" eaLnBrk="1" fontAlgn="auto" hangingPunct="1">
              <a:spcAft>
                <a:spcPts val="0"/>
              </a:spcAft>
              <a:buClr>
                <a:srgbClr val="C00000"/>
              </a:buClr>
              <a:defRPr/>
            </a:pPr>
            <a:r>
              <a:rPr lang="en-US" sz="2200" dirty="0"/>
              <a:t>Roof gardens</a:t>
            </a:r>
          </a:p>
          <a:p>
            <a:pPr lvl="1" eaLnBrk="1" fontAlgn="auto" hangingPunct="1">
              <a:spcAft>
                <a:spcPts val="0"/>
              </a:spcAft>
              <a:buClr>
                <a:srgbClr val="C00000"/>
              </a:buClr>
              <a:defRPr/>
            </a:pPr>
            <a:r>
              <a:rPr lang="en-US" sz="2200" dirty="0"/>
              <a:t>Pollinator projects</a:t>
            </a:r>
          </a:p>
          <a:p>
            <a:pPr lvl="1" eaLnBrk="1" fontAlgn="auto" hangingPunct="1">
              <a:spcAft>
                <a:spcPts val="0"/>
              </a:spcAft>
              <a:buClr>
                <a:srgbClr val="C00000"/>
              </a:buClr>
              <a:defRPr/>
            </a:pPr>
            <a:r>
              <a:rPr lang="en-US" sz="2200" dirty="0"/>
              <a:t>Community water stations</a:t>
            </a:r>
          </a:p>
          <a:p>
            <a:pPr lvl="1" eaLnBrk="1" fontAlgn="auto" hangingPunct="1">
              <a:spcAft>
                <a:spcPts val="0"/>
              </a:spcAft>
              <a:buClr>
                <a:srgbClr val="C00000"/>
              </a:buClr>
              <a:defRPr/>
            </a:pPr>
            <a:r>
              <a:rPr lang="en-US" sz="2200" dirty="0"/>
              <a:t>Climate resilience projects</a:t>
            </a:r>
            <a:endParaRPr lang="en-IE" sz="2200" dirty="0"/>
          </a:p>
        </p:txBody>
      </p:sp>
    </p:spTree>
    <p:extLst>
      <p:ext uri="{BB962C8B-B14F-4D97-AF65-F5344CB8AC3E}">
        <p14:creationId xmlns:p14="http://schemas.microsoft.com/office/powerpoint/2010/main" val="241083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4815679" cy="571445"/>
          </a:xfrm>
          <a:solidFill>
            <a:schemeClr val="bg2"/>
          </a:solidFill>
        </p:spPr>
        <p:txBody>
          <a:bodyPr anchor="b">
            <a:normAutofit fontScale="90000"/>
          </a:bodyPr>
          <a:lstStyle/>
          <a:p>
            <a:r>
              <a:rPr lang="en-IE" sz="3600" b="1" dirty="0">
                <a:solidFill>
                  <a:srgbClr val="C00000"/>
                </a:solidFill>
              </a:rPr>
              <a:t>Application Form</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228594" y="2137357"/>
            <a:ext cx="9894352" cy="42106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altLang="en-US" sz="2200" b="1" dirty="0"/>
              <a:t>Section 1: Details on your group/organization</a:t>
            </a:r>
          </a:p>
          <a:p>
            <a:pPr lvl="2">
              <a:buClr>
                <a:srgbClr val="C00000"/>
              </a:buClr>
            </a:pPr>
            <a:r>
              <a:rPr lang="en-US" altLang="en-US" sz="2200" dirty="0"/>
              <a:t>Who, What, Where, Purpose of Group, </a:t>
            </a:r>
            <a:r>
              <a:rPr lang="en-IE" altLang="en-US" sz="2200" dirty="0"/>
              <a:t>Set out the governance arrangements for the organisation. Attach supporting documentation such as terms of reference, constitution, AGM minutes etc, where appropriate.</a:t>
            </a:r>
            <a:r>
              <a:rPr lang="en-US" altLang="en-US" sz="2200" dirty="0"/>
              <a:t> etc. </a:t>
            </a:r>
          </a:p>
          <a:p>
            <a:pPr lvl="2">
              <a:buClr>
                <a:srgbClr val="C00000"/>
              </a:buClr>
            </a:pPr>
            <a:endParaRPr lang="en-US" altLang="en-US" sz="2200" dirty="0"/>
          </a:p>
          <a:p>
            <a:pPr lvl="2">
              <a:buClr>
                <a:srgbClr val="C00000"/>
              </a:buClr>
            </a:pPr>
            <a:r>
              <a:rPr lang="en-IE" altLang="en-US" sz="2200" dirty="0"/>
              <a:t>Funding for successful applications under this programme will only be paid to the lead applicant group/organisation’s Bank Account. Please ensure you have your Bank Account details to hand if your application is successful.</a:t>
            </a:r>
          </a:p>
          <a:p>
            <a:pPr lvl="2">
              <a:buClr>
                <a:srgbClr val="C00000"/>
              </a:buClr>
            </a:pPr>
            <a:endParaRPr lang="en-IE" altLang="en-US" sz="2200" dirty="0"/>
          </a:p>
          <a:p>
            <a:pPr lvl="2">
              <a:buClr>
                <a:srgbClr val="C00000"/>
              </a:buClr>
            </a:pPr>
            <a:r>
              <a:rPr lang="en-IE" altLang="en-US" sz="2200" dirty="0"/>
              <a:t>VAT is considered eligible for grant payment in cases where it cannot be reclaimed. For groups who cannot reclaim VAT, all their costs should be inclusive of VAT. If a group is able to reclaim VAT, then their expenses should be exclusive of VAT. </a:t>
            </a:r>
            <a:endParaRPr lang="en-US" altLang="en-US" sz="2200" dirty="0"/>
          </a:p>
        </p:txBody>
      </p:sp>
    </p:spTree>
    <p:extLst>
      <p:ext uri="{BB962C8B-B14F-4D97-AF65-F5344CB8AC3E}">
        <p14:creationId xmlns:p14="http://schemas.microsoft.com/office/powerpoint/2010/main" val="3594406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4815679" cy="571445"/>
          </a:xfrm>
          <a:solidFill>
            <a:schemeClr val="bg2"/>
          </a:solidFill>
        </p:spPr>
        <p:txBody>
          <a:bodyPr anchor="b">
            <a:normAutofit fontScale="90000"/>
          </a:bodyPr>
          <a:lstStyle/>
          <a:p>
            <a:r>
              <a:rPr lang="en-IE" sz="3600" b="1" dirty="0">
                <a:solidFill>
                  <a:srgbClr val="C00000"/>
                </a:solidFill>
              </a:rPr>
              <a:t>Application Form</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228594" y="2137357"/>
            <a:ext cx="10744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altLang="en-US" sz="2400" b="1" dirty="0"/>
              <a:t>Section 2: Project Details</a:t>
            </a:r>
          </a:p>
          <a:p>
            <a:pPr lvl="2">
              <a:buClr>
                <a:srgbClr val="C00000"/>
              </a:buClr>
            </a:pPr>
            <a:r>
              <a:rPr lang="en-US" altLang="en-US" sz="2200" dirty="0"/>
              <a:t>Description of the project, its purpose, </a:t>
            </a:r>
            <a:r>
              <a:rPr lang="en-US" altLang="en-US" sz="2200" dirty="0" err="1"/>
              <a:t>programme</a:t>
            </a:r>
            <a:r>
              <a:rPr lang="en-US" altLang="en-US" sz="2200" dirty="0"/>
              <a:t> themes, costs and other required details , </a:t>
            </a:r>
            <a:r>
              <a:rPr lang="en-US" altLang="en-US" sz="2200" dirty="0">
                <a:solidFill>
                  <a:srgbClr val="FF0000"/>
                </a:solidFill>
              </a:rPr>
              <a:t>Procurement Details </a:t>
            </a:r>
            <a:r>
              <a:rPr lang="en-US" altLang="en-US" sz="2200" dirty="0"/>
              <a:t>to showcase value for money, start and end date, VAT status, necessity for grant.</a:t>
            </a:r>
          </a:p>
          <a:p>
            <a:pPr lvl="2">
              <a:buClr>
                <a:srgbClr val="C00000"/>
              </a:buClr>
            </a:pPr>
            <a:r>
              <a:rPr lang="en-US" altLang="en-US" sz="2200" dirty="0"/>
              <a:t>Procurement</a:t>
            </a:r>
          </a:p>
          <a:p>
            <a:pPr lvl="2">
              <a:buClr>
                <a:srgbClr val="C00000"/>
              </a:buClr>
            </a:pPr>
            <a:endParaRPr lang="en-US" altLang="en-US" sz="2200" dirty="0"/>
          </a:p>
          <a:p>
            <a:pPr lvl="2">
              <a:buClr>
                <a:srgbClr val="C00000"/>
              </a:buClr>
            </a:pPr>
            <a:endParaRPr lang="en-US" altLang="en-US" sz="2200" dirty="0"/>
          </a:p>
          <a:p>
            <a:pPr lvl="2">
              <a:buClr>
                <a:srgbClr val="C00000"/>
              </a:buClr>
            </a:pPr>
            <a:endParaRPr lang="en-US" altLang="en-US" sz="2200" dirty="0"/>
          </a:p>
        </p:txBody>
      </p:sp>
      <p:pic>
        <p:nvPicPr>
          <p:cNvPr id="6" name="Picture 5">
            <a:extLst>
              <a:ext uri="{FF2B5EF4-FFF2-40B4-BE49-F238E27FC236}">
                <a16:creationId xmlns:a16="http://schemas.microsoft.com/office/drawing/2014/main" id="{F21AFDF5-71A7-11A1-561D-E4771EB1E861}"/>
              </a:ext>
            </a:extLst>
          </p:cNvPr>
          <p:cNvPicPr>
            <a:picLocks noChangeAspect="1"/>
          </p:cNvPicPr>
          <p:nvPr/>
        </p:nvPicPr>
        <p:blipFill>
          <a:blip r:embed="rId3"/>
          <a:stretch>
            <a:fillRect/>
          </a:stretch>
        </p:blipFill>
        <p:spPr>
          <a:xfrm>
            <a:off x="564084" y="3905026"/>
            <a:ext cx="8960378" cy="2793054"/>
          </a:xfrm>
          <a:prstGeom prst="rect">
            <a:avLst/>
          </a:prstGeom>
        </p:spPr>
      </p:pic>
    </p:spTree>
    <p:extLst>
      <p:ext uri="{BB962C8B-B14F-4D97-AF65-F5344CB8AC3E}">
        <p14:creationId xmlns:p14="http://schemas.microsoft.com/office/powerpoint/2010/main" val="298592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4815679" cy="571445"/>
          </a:xfrm>
          <a:solidFill>
            <a:schemeClr val="bg2"/>
          </a:solidFill>
        </p:spPr>
        <p:txBody>
          <a:bodyPr anchor="b">
            <a:normAutofit fontScale="90000"/>
          </a:bodyPr>
          <a:lstStyle/>
          <a:p>
            <a:r>
              <a:rPr lang="en-IE" sz="3600" b="1" dirty="0">
                <a:solidFill>
                  <a:srgbClr val="C00000"/>
                </a:solidFill>
              </a:rPr>
              <a:t>Application Form</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228594" y="1927972"/>
            <a:ext cx="11163754" cy="45607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00000"/>
              </a:buClr>
              <a:buNone/>
            </a:pPr>
            <a:r>
              <a:rPr lang="en-US" altLang="en-US" sz="2600" b="1" dirty="0"/>
              <a:t>Section 2: Project Details (Applies to Medium/Large Grants)</a:t>
            </a:r>
          </a:p>
          <a:p>
            <a:pPr marL="0" indent="0">
              <a:buClr>
                <a:srgbClr val="C00000"/>
              </a:buClr>
              <a:buNone/>
            </a:pPr>
            <a:r>
              <a:rPr lang="en-US" altLang="en-US" sz="2200" b="1" dirty="0"/>
              <a:t>Relevance and Impact - </a:t>
            </a:r>
            <a:r>
              <a:rPr lang="en-IE" altLang="en-US" sz="2200" dirty="0"/>
              <a:t>Outline how the project is relevant to the purpose of the grant to shape and build low carbon communities. Comment on how the project will contribute to Ireland’s and Waterford’s climate and energy targets. </a:t>
            </a:r>
          </a:p>
          <a:p>
            <a:pPr marL="0" indent="0">
              <a:buClr>
                <a:srgbClr val="C00000"/>
              </a:buClr>
              <a:buNone/>
            </a:pPr>
            <a:r>
              <a:rPr lang="en-IE" altLang="en-US" sz="2200" b="1" dirty="0"/>
              <a:t>Innovation/Scalability - </a:t>
            </a:r>
            <a:r>
              <a:rPr lang="en-IE" altLang="en-US" sz="2200" dirty="0"/>
              <a:t>Does your project deal with matters common to other communities and involving solutions that can be applied elsewhere? Describe the lasting impact of your project. </a:t>
            </a:r>
          </a:p>
          <a:p>
            <a:pPr marL="0" indent="0">
              <a:buClr>
                <a:srgbClr val="C00000"/>
              </a:buClr>
              <a:buNone/>
            </a:pPr>
            <a:r>
              <a:rPr lang="en-IE" altLang="en-US" sz="2200" b="1" dirty="0"/>
              <a:t>Necessity for Funding</a:t>
            </a:r>
          </a:p>
          <a:p>
            <a:pPr marL="0" indent="0">
              <a:buClr>
                <a:srgbClr val="C00000"/>
              </a:buClr>
              <a:buNone/>
            </a:pPr>
            <a:r>
              <a:rPr lang="en-IE" altLang="en-US" sz="2200" b="1" dirty="0"/>
              <a:t>Value for Money</a:t>
            </a:r>
            <a:endParaRPr lang="en-US" altLang="en-US" sz="2200" b="1" dirty="0"/>
          </a:p>
          <a:p>
            <a:pPr marL="0" indent="0">
              <a:buClr>
                <a:srgbClr val="C00000"/>
              </a:buClr>
              <a:buNone/>
            </a:pPr>
            <a:r>
              <a:rPr lang="en-US" altLang="en-US" sz="2200" b="1" dirty="0"/>
              <a:t>Achievability - </a:t>
            </a:r>
            <a:r>
              <a:rPr lang="en-IE" altLang="en-US" sz="2200" dirty="0"/>
              <a:t>Outline the planned milestones (incl. budget)</a:t>
            </a:r>
          </a:p>
          <a:p>
            <a:pPr marL="0" indent="0">
              <a:buClr>
                <a:srgbClr val="C00000"/>
              </a:buClr>
              <a:buNone/>
            </a:pPr>
            <a:r>
              <a:rPr lang="en-IE" altLang="en-US" sz="2200" b="1" dirty="0"/>
              <a:t>Partnership Approach </a:t>
            </a:r>
            <a:r>
              <a:rPr lang="en-IE" altLang="en-US" sz="2200" dirty="0"/>
              <a:t>- Outline how the key stakeholders will be involved in the project</a:t>
            </a:r>
          </a:p>
          <a:p>
            <a:pPr marL="0" indent="0">
              <a:buClr>
                <a:srgbClr val="C00000"/>
              </a:buClr>
              <a:buNone/>
            </a:pPr>
            <a:r>
              <a:rPr lang="en-IE" altLang="en-US" sz="2200" b="1" dirty="0"/>
              <a:t>Governance - </a:t>
            </a:r>
            <a:r>
              <a:rPr lang="en-IE" altLang="en-US" sz="2200" dirty="0"/>
              <a:t>Outline your structures/ systems in place for implementing and managing the project, including financials, timelines, and programme requirements.</a:t>
            </a:r>
          </a:p>
        </p:txBody>
      </p:sp>
    </p:spTree>
    <p:extLst>
      <p:ext uri="{BB962C8B-B14F-4D97-AF65-F5344CB8AC3E}">
        <p14:creationId xmlns:p14="http://schemas.microsoft.com/office/powerpoint/2010/main" val="346611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4815679" cy="571445"/>
          </a:xfrm>
          <a:solidFill>
            <a:schemeClr val="bg2"/>
          </a:solidFill>
        </p:spPr>
        <p:txBody>
          <a:bodyPr anchor="b">
            <a:normAutofit fontScale="90000"/>
          </a:bodyPr>
          <a:lstStyle/>
          <a:p>
            <a:r>
              <a:rPr lang="en-IE" sz="3600" b="1" dirty="0">
                <a:solidFill>
                  <a:srgbClr val="C00000"/>
                </a:solidFill>
              </a:rPr>
              <a:t>Application Form</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228594" y="2173045"/>
            <a:ext cx="11421938" cy="4315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altLang="en-US" sz="2200" b="1" dirty="0"/>
              <a:t>Section 3: State Aid Questionnaire</a:t>
            </a:r>
          </a:p>
          <a:p>
            <a:pPr lvl="2">
              <a:buClr>
                <a:srgbClr val="C00000"/>
              </a:buClr>
            </a:pPr>
            <a:r>
              <a:rPr lang="en-US" altLang="en-US" sz="2200" dirty="0"/>
              <a:t>Determine if the funding is State Aid (will depend on the </a:t>
            </a:r>
            <a:r>
              <a:rPr lang="en-US" altLang="en-US" sz="2200" dirty="0" err="1"/>
              <a:t>organisation</a:t>
            </a:r>
            <a:r>
              <a:rPr lang="en-US" altLang="en-US" sz="2200" dirty="0"/>
              <a:t> and type of project) and De Minimis Questionnaire - List all other De Minimis state aid granted within the past three fiscal years</a:t>
            </a:r>
          </a:p>
          <a:p>
            <a:pPr>
              <a:buClr>
                <a:srgbClr val="C00000"/>
              </a:buClr>
            </a:pPr>
            <a:r>
              <a:rPr lang="en-US" altLang="en-US" sz="2200" b="1" dirty="0"/>
              <a:t>Section 4: </a:t>
            </a:r>
            <a:r>
              <a:rPr lang="en-US" altLang="en-US" sz="2200" b="1" dirty="0" err="1"/>
              <a:t>Authorisation</a:t>
            </a:r>
            <a:r>
              <a:rPr lang="en-US" altLang="en-US" sz="2200" b="1" dirty="0"/>
              <a:t> and Statutory Consent</a:t>
            </a:r>
          </a:p>
          <a:p>
            <a:pPr>
              <a:buClr>
                <a:srgbClr val="C00000"/>
              </a:buClr>
            </a:pPr>
            <a:r>
              <a:rPr lang="en-IE" altLang="en-US" sz="1800" dirty="0"/>
              <a:t>Where a project will be delivered from a site/building(s)/floor space that are not in the ownership of the Local Authority, it must be in the ownership of the applicant or either party must have a </a:t>
            </a:r>
            <a:r>
              <a:rPr lang="en-IE" altLang="en-US" sz="1800" b="1" dirty="0">
                <a:solidFill>
                  <a:srgbClr val="FF0000"/>
                </a:solidFill>
              </a:rPr>
              <a:t>minimum five years lease </a:t>
            </a:r>
            <a:r>
              <a:rPr lang="en-IE" altLang="en-US" sz="1800" dirty="0"/>
              <a:t>from date of project completion. Where this is not possible there must be a written agreement with the site owner to enable access to the site for the benefit of the community for a period of five years.  </a:t>
            </a:r>
          </a:p>
          <a:p>
            <a:pPr>
              <a:buClr>
                <a:srgbClr val="C00000"/>
              </a:buClr>
            </a:pPr>
            <a:r>
              <a:rPr lang="en-IE" altLang="en-US" sz="1800" dirty="0"/>
              <a:t>Do you have all required planning and regulatory permissions and consents and have you secured the necessary authorisations and/or rights of access to all required land, buildings and property for all associated work required for your project?</a:t>
            </a:r>
            <a:endParaRPr lang="en-US" altLang="en-US" sz="1800" dirty="0"/>
          </a:p>
        </p:txBody>
      </p:sp>
    </p:spTree>
    <p:extLst>
      <p:ext uri="{BB962C8B-B14F-4D97-AF65-F5344CB8AC3E}">
        <p14:creationId xmlns:p14="http://schemas.microsoft.com/office/powerpoint/2010/main" val="276182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9" y="1266092"/>
            <a:ext cx="3238081" cy="522516"/>
          </a:xfrm>
          <a:solidFill>
            <a:schemeClr val="bg2"/>
          </a:solidFill>
        </p:spPr>
        <p:txBody>
          <a:bodyPr anchor="b">
            <a:normAutofit fontScale="90000"/>
          </a:bodyPr>
          <a:lstStyle/>
          <a:p>
            <a:r>
              <a:rPr lang="en-IE" sz="3600" b="1" dirty="0">
                <a:solidFill>
                  <a:srgbClr val="C00000"/>
                </a:solidFill>
              </a:rPr>
              <a:t>Agenda</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F03205E9-8CB0-7801-8D84-46981B151AB9}"/>
              </a:ext>
            </a:extLst>
          </p:cNvPr>
          <p:cNvSpPr>
            <a:spLocks noGrp="1"/>
          </p:cNvSpPr>
          <p:nvPr>
            <p:ph sz="half" idx="1"/>
          </p:nvPr>
        </p:nvSpPr>
        <p:spPr>
          <a:xfrm>
            <a:off x="228599" y="1996680"/>
            <a:ext cx="6169025" cy="4351338"/>
          </a:xfrm>
        </p:spPr>
        <p:txBody>
          <a:bodyPr>
            <a:normAutofit fontScale="92500" lnSpcReduction="10000"/>
          </a:bodyPr>
          <a:lstStyle/>
          <a:p>
            <a:pPr eaLnBrk="1" hangingPunct="1">
              <a:buClr>
                <a:srgbClr val="C00000"/>
              </a:buClr>
            </a:pPr>
            <a:r>
              <a:rPr lang="en-US" altLang="en-US" dirty="0"/>
              <a:t>Community Climate Action </a:t>
            </a:r>
            <a:r>
              <a:rPr lang="en-US" altLang="en-US" dirty="0" err="1"/>
              <a:t>Programme</a:t>
            </a:r>
            <a:r>
              <a:rPr lang="en-US" altLang="en-US" dirty="0"/>
              <a:t> </a:t>
            </a:r>
          </a:p>
          <a:p>
            <a:pPr lvl="1" eaLnBrk="1" hangingPunct="1">
              <a:lnSpc>
                <a:spcPct val="150000"/>
              </a:lnSpc>
              <a:buClr>
                <a:srgbClr val="C00000"/>
              </a:buClr>
            </a:pPr>
            <a:r>
              <a:rPr lang="en-US" altLang="en-US" dirty="0"/>
              <a:t>Background and Overview </a:t>
            </a:r>
          </a:p>
          <a:p>
            <a:pPr lvl="1" eaLnBrk="1" hangingPunct="1">
              <a:lnSpc>
                <a:spcPct val="150000"/>
              </a:lnSpc>
              <a:buClr>
                <a:srgbClr val="C00000"/>
              </a:buClr>
            </a:pPr>
            <a:r>
              <a:rPr lang="en-US" altLang="en-US" dirty="0" err="1"/>
              <a:t>Programme</a:t>
            </a:r>
            <a:r>
              <a:rPr lang="en-US" altLang="en-US" dirty="0"/>
              <a:t> Objectives</a:t>
            </a:r>
          </a:p>
          <a:p>
            <a:pPr lvl="1" eaLnBrk="1" hangingPunct="1">
              <a:lnSpc>
                <a:spcPct val="150000"/>
              </a:lnSpc>
              <a:buClr>
                <a:srgbClr val="C00000"/>
              </a:buClr>
            </a:pPr>
            <a:r>
              <a:rPr lang="en-US" altLang="en-US" dirty="0"/>
              <a:t>Overview of Climate Action Fund</a:t>
            </a:r>
          </a:p>
          <a:p>
            <a:pPr lvl="1" eaLnBrk="1" hangingPunct="1">
              <a:lnSpc>
                <a:spcPct val="150000"/>
              </a:lnSpc>
              <a:buClr>
                <a:srgbClr val="C00000"/>
              </a:buClr>
            </a:pPr>
            <a:r>
              <a:rPr lang="en-US" altLang="en-US" dirty="0"/>
              <a:t>Eligibility</a:t>
            </a:r>
          </a:p>
          <a:p>
            <a:pPr lvl="1" eaLnBrk="1" hangingPunct="1">
              <a:lnSpc>
                <a:spcPct val="150000"/>
              </a:lnSpc>
              <a:buClr>
                <a:srgbClr val="C00000"/>
              </a:buClr>
            </a:pPr>
            <a:r>
              <a:rPr lang="en-US" altLang="en-US" dirty="0"/>
              <a:t>Funding Available </a:t>
            </a:r>
          </a:p>
          <a:p>
            <a:pPr lvl="1" eaLnBrk="1" hangingPunct="1">
              <a:lnSpc>
                <a:spcPct val="150000"/>
              </a:lnSpc>
              <a:buClr>
                <a:srgbClr val="C00000"/>
              </a:buClr>
            </a:pPr>
            <a:r>
              <a:rPr lang="en-US" altLang="en-US" dirty="0"/>
              <a:t>Project Themes</a:t>
            </a:r>
          </a:p>
          <a:p>
            <a:pPr lvl="1" eaLnBrk="1" hangingPunct="1">
              <a:lnSpc>
                <a:spcPct val="150000"/>
              </a:lnSpc>
              <a:buClr>
                <a:srgbClr val="C00000"/>
              </a:buClr>
            </a:pPr>
            <a:r>
              <a:rPr lang="en-US" altLang="en-US" dirty="0"/>
              <a:t>Application and Evaluation</a:t>
            </a:r>
          </a:p>
        </p:txBody>
      </p:sp>
    </p:spTree>
    <p:extLst>
      <p:ext uri="{BB962C8B-B14F-4D97-AF65-F5344CB8AC3E}">
        <p14:creationId xmlns:p14="http://schemas.microsoft.com/office/powerpoint/2010/main" val="1356567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4815679" cy="571445"/>
          </a:xfrm>
          <a:solidFill>
            <a:schemeClr val="bg2"/>
          </a:solidFill>
        </p:spPr>
        <p:txBody>
          <a:bodyPr anchor="b">
            <a:normAutofit fontScale="90000"/>
          </a:bodyPr>
          <a:lstStyle/>
          <a:p>
            <a:r>
              <a:rPr lang="en-IE" sz="3600" b="1" dirty="0">
                <a:solidFill>
                  <a:srgbClr val="C00000"/>
                </a:solidFill>
              </a:rPr>
              <a:t>Application Form</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228594" y="2137357"/>
            <a:ext cx="10744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altLang="en-US" sz="2400" b="1" dirty="0"/>
              <a:t>Section 5: Supporting Documentation</a:t>
            </a:r>
          </a:p>
          <a:p>
            <a:pPr lvl="1">
              <a:buClr>
                <a:srgbClr val="C00000"/>
              </a:buClr>
            </a:pPr>
            <a:r>
              <a:rPr lang="en-IE" altLang="en-US" sz="1800" dirty="0"/>
              <a:t>If relevant, please upload supporting documents to your application e.g.  Energy Audit, Biodiversity Plan, GGA Green Clubs Plan</a:t>
            </a:r>
          </a:p>
          <a:p>
            <a:pPr lvl="1">
              <a:buClr>
                <a:srgbClr val="C00000"/>
              </a:buClr>
            </a:pPr>
            <a:endParaRPr lang="en-IE" altLang="en-US" sz="1800" dirty="0"/>
          </a:p>
          <a:p>
            <a:pPr>
              <a:buClr>
                <a:srgbClr val="C00000"/>
              </a:buClr>
            </a:pPr>
            <a:r>
              <a:rPr lang="en-US" altLang="en-US" sz="2400" b="1" dirty="0"/>
              <a:t>Section 6: Declaration </a:t>
            </a:r>
            <a:endParaRPr lang="en-IE" altLang="en-US" sz="2400" b="1" dirty="0"/>
          </a:p>
        </p:txBody>
      </p:sp>
    </p:spTree>
    <p:extLst>
      <p:ext uri="{BB962C8B-B14F-4D97-AF65-F5344CB8AC3E}">
        <p14:creationId xmlns:p14="http://schemas.microsoft.com/office/powerpoint/2010/main" val="3191737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3509393" cy="571445"/>
          </a:xfrm>
          <a:solidFill>
            <a:schemeClr val="bg2"/>
          </a:solidFill>
        </p:spPr>
        <p:txBody>
          <a:bodyPr anchor="b">
            <a:normAutofit fontScale="90000"/>
          </a:bodyPr>
          <a:lstStyle/>
          <a:p>
            <a:r>
              <a:rPr lang="en-IE" sz="3600" b="1" dirty="0">
                <a:solidFill>
                  <a:srgbClr val="C00000"/>
                </a:solidFill>
              </a:rPr>
              <a:t>Evaluation Process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5" name="Content Placeholder 2">
            <a:extLst>
              <a:ext uri="{FF2B5EF4-FFF2-40B4-BE49-F238E27FC236}">
                <a16:creationId xmlns:a16="http://schemas.microsoft.com/office/drawing/2014/main" id="{9FF65BA1-BC8B-C428-DCFE-57C05853837C}"/>
              </a:ext>
            </a:extLst>
          </p:cNvPr>
          <p:cNvSpPr>
            <a:spLocks noGrp="1"/>
          </p:cNvSpPr>
          <p:nvPr>
            <p:ph sz="half" idx="1"/>
          </p:nvPr>
        </p:nvSpPr>
        <p:spPr>
          <a:xfrm>
            <a:off x="228594" y="2086882"/>
            <a:ext cx="6654684" cy="4351338"/>
          </a:xfrm>
        </p:spPr>
        <p:txBody>
          <a:bodyPr>
            <a:noAutofit/>
          </a:bodyPr>
          <a:lstStyle/>
          <a:p>
            <a:pPr marL="0" indent="0" eaLnBrk="1" hangingPunct="1">
              <a:buFont typeface="Arial" panose="020B0604020202020204" pitchFamily="34" charset="0"/>
              <a:buNone/>
            </a:pPr>
            <a:r>
              <a:rPr lang="en-US" altLang="en-US" sz="1800" b="1" dirty="0">
                <a:solidFill>
                  <a:srgbClr val="C00000"/>
                </a:solidFill>
              </a:rPr>
              <a:t>1. Evaluation:</a:t>
            </a:r>
          </a:p>
          <a:p>
            <a:pPr marL="0" indent="0" eaLnBrk="1" hangingPunct="1">
              <a:buFont typeface="Arial" panose="020B0604020202020204" pitchFamily="34" charset="0"/>
              <a:buNone/>
            </a:pPr>
            <a:r>
              <a:rPr lang="en-US" altLang="en-US" sz="1800" dirty="0"/>
              <a:t>All projects will be evaluated on their own merits against the following criteria</a:t>
            </a:r>
            <a:r>
              <a:rPr lang="en-IE" altLang="en-US" sz="1800" dirty="0"/>
              <a:t> to ascertain those that will support the programme objective which is to;</a:t>
            </a:r>
          </a:p>
          <a:p>
            <a:pPr marL="0" indent="0" eaLnBrk="1" hangingPunct="1">
              <a:buFont typeface="Arial" panose="020B0604020202020204" pitchFamily="34" charset="0"/>
              <a:buNone/>
            </a:pPr>
            <a:r>
              <a:rPr lang="en-IE" altLang="en-US" sz="1800" b="1" i="1" dirty="0"/>
              <a:t>‘shape and build low carbon, sustainable communities in a coherent way to contribute to national climate and energy targets’ </a:t>
            </a:r>
            <a:r>
              <a:rPr lang="en-IE" altLang="en-US" sz="1800" dirty="0"/>
              <a:t>.</a:t>
            </a:r>
          </a:p>
          <a:p>
            <a:pPr marL="0" indent="0" eaLnBrk="1" hangingPunct="1">
              <a:buFont typeface="Arial" panose="020B0604020202020204" pitchFamily="34" charset="0"/>
              <a:buNone/>
            </a:pPr>
            <a:endParaRPr lang="en-IE" altLang="en-US" sz="1800" dirty="0"/>
          </a:p>
          <a:p>
            <a:pPr marL="0" indent="0" eaLnBrk="1" hangingPunct="1">
              <a:buFont typeface="Arial" panose="020B0604020202020204" pitchFamily="34" charset="0"/>
              <a:buNone/>
            </a:pPr>
            <a:r>
              <a:rPr lang="en-IE" altLang="en-US" sz="1800" dirty="0"/>
              <a:t>This means that projects should work to achieve reasonable emission reductions/energy efficiency improvements, work to empower and build capacity within local communities on climate action and through that maximise the community gain as broadly as possible.</a:t>
            </a:r>
          </a:p>
          <a:p>
            <a:pPr marL="0" indent="0" eaLnBrk="1" hangingPunct="1">
              <a:buFont typeface="Arial" panose="020B0604020202020204" pitchFamily="34" charset="0"/>
              <a:buNone/>
            </a:pPr>
            <a:endParaRPr lang="en-IE" altLang="en-US" sz="1800" dirty="0"/>
          </a:p>
          <a:p>
            <a:pPr marL="0" indent="0" eaLnBrk="1" hangingPunct="1">
              <a:buFont typeface="Arial" panose="020B0604020202020204" pitchFamily="34" charset="0"/>
              <a:buNone/>
            </a:pPr>
            <a:r>
              <a:rPr lang="en-IE" altLang="en-US" sz="1800" dirty="0"/>
              <a:t>Applications that score 50% or above and meet the minimum score required under selected criteria as set out below, will be considered for a project partnership with Cavan County Council.</a:t>
            </a:r>
          </a:p>
        </p:txBody>
      </p:sp>
      <p:graphicFrame>
        <p:nvGraphicFramePr>
          <p:cNvPr id="3" name="Table 2">
            <a:extLst>
              <a:ext uri="{FF2B5EF4-FFF2-40B4-BE49-F238E27FC236}">
                <a16:creationId xmlns:a16="http://schemas.microsoft.com/office/drawing/2014/main" id="{56A51F93-B0F4-B4B7-0CD0-FE1C302F536F}"/>
              </a:ext>
            </a:extLst>
          </p:cNvPr>
          <p:cNvGraphicFramePr>
            <a:graphicFrameLocks noGrp="1"/>
          </p:cNvGraphicFramePr>
          <p:nvPr>
            <p:extLst>
              <p:ext uri="{D42A27DB-BD31-4B8C-83A1-F6EECF244321}">
                <p14:modId xmlns:p14="http://schemas.microsoft.com/office/powerpoint/2010/main" val="2061366766"/>
              </p:ext>
            </p:extLst>
          </p:nvPr>
        </p:nvGraphicFramePr>
        <p:xfrm>
          <a:off x="6883278" y="1356526"/>
          <a:ext cx="4752714" cy="3155186"/>
        </p:xfrm>
        <a:graphic>
          <a:graphicData uri="http://schemas.openxmlformats.org/drawingml/2006/table">
            <a:tbl>
              <a:tblPr firstRow="1" bandRow="1">
                <a:tableStyleId>{1FECB4D8-DB02-4DC6-A0A2-4F2EBAE1DC90}</a:tableStyleId>
              </a:tblPr>
              <a:tblGrid>
                <a:gridCol w="2520926">
                  <a:extLst>
                    <a:ext uri="{9D8B030D-6E8A-4147-A177-3AD203B41FA5}">
                      <a16:colId xmlns:a16="http://schemas.microsoft.com/office/drawing/2014/main" val="20000"/>
                    </a:ext>
                  </a:extLst>
                </a:gridCol>
                <a:gridCol w="1021021">
                  <a:extLst>
                    <a:ext uri="{9D8B030D-6E8A-4147-A177-3AD203B41FA5}">
                      <a16:colId xmlns:a16="http://schemas.microsoft.com/office/drawing/2014/main" val="20001"/>
                    </a:ext>
                  </a:extLst>
                </a:gridCol>
                <a:gridCol w="1210767">
                  <a:extLst>
                    <a:ext uri="{9D8B030D-6E8A-4147-A177-3AD203B41FA5}">
                      <a16:colId xmlns:a16="http://schemas.microsoft.com/office/drawing/2014/main" val="20002"/>
                    </a:ext>
                  </a:extLst>
                </a:gridCol>
              </a:tblGrid>
              <a:tr h="3926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Selection Criterion</a:t>
                      </a:r>
                      <a:r>
                        <a:rPr lang="en-US" sz="1200" baseline="0" dirty="0"/>
                        <a:t> for Strand 1 </a:t>
                      </a:r>
                      <a:endParaRPr lang="en-IE" sz="1200" dirty="0"/>
                    </a:p>
                  </a:txBody>
                  <a:tcPr marL="91429" marR="91429" marT="45725" marB="45725"/>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Weighting </a:t>
                      </a:r>
                      <a:endParaRPr lang="en-IE" sz="1200" dirty="0"/>
                    </a:p>
                  </a:txBody>
                  <a:tcPr marL="91429" marR="91429" marT="45725" marB="45725"/>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Min.</a:t>
                      </a:r>
                      <a:r>
                        <a:rPr lang="en-US" sz="1200" baseline="0" dirty="0"/>
                        <a:t> Required </a:t>
                      </a:r>
                      <a:endParaRPr lang="en-IE" sz="1200" dirty="0"/>
                    </a:p>
                  </a:txBody>
                  <a:tcPr marL="91429" marR="91429" marT="45725" marB="45725"/>
                </a:tc>
                <a:extLst>
                  <a:ext uri="{0D108BD9-81ED-4DB2-BD59-A6C34878D82A}">
                    <a16:rowId xmlns:a16="http://schemas.microsoft.com/office/drawing/2014/main" val="10000"/>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Relevance and Impact</a:t>
                      </a:r>
                      <a:r>
                        <a:rPr lang="en-US" sz="1200" baseline="0" dirty="0"/>
                        <a:t> </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30%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15%</a:t>
                      </a:r>
                      <a:endParaRPr lang="en-IE" sz="1200" dirty="0"/>
                    </a:p>
                  </a:txBody>
                  <a:tcPr marL="91429" marR="91429" marT="45725" marB="45725"/>
                </a:tc>
                <a:extLst>
                  <a:ext uri="{0D108BD9-81ED-4DB2-BD59-A6C34878D82A}">
                    <a16:rowId xmlns:a16="http://schemas.microsoft.com/office/drawing/2014/main" val="10001"/>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Innovation and Scalability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20%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10%</a:t>
                      </a:r>
                      <a:endParaRPr lang="en-IE" sz="1200" dirty="0"/>
                    </a:p>
                  </a:txBody>
                  <a:tcPr marL="91429" marR="91429" marT="45725" marB="45725"/>
                </a:tc>
                <a:extLst>
                  <a:ext uri="{0D108BD9-81ED-4DB2-BD59-A6C34878D82A}">
                    <a16:rowId xmlns:a16="http://schemas.microsoft.com/office/drawing/2014/main" val="10002"/>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Value for Money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20%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10%</a:t>
                      </a:r>
                      <a:endParaRPr lang="en-IE" sz="1200" dirty="0"/>
                    </a:p>
                  </a:txBody>
                  <a:tcPr marL="91429" marR="91429" marT="45725" marB="45725"/>
                </a:tc>
                <a:extLst>
                  <a:ext uri="{0D108BD9-81ED-4DB2-BD59-A6C34878D82A}">
                    <a16:rowId xmlns:a16="http://schemas.microsoft.com/office/drawing/2014/main" val="10003"/>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Achievability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4"/>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Partnership Approach</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5"/>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Governance Arrangements </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6"/>
                  </a:ext>
                </a:extLst>
              </a:tr>
              <a:tr h="3946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dirty="0"/>
                        <a:t>100%</a:t>
                      </a:r>
                      <a:endParaRPr lang="en-IE" sz="1200" b="1"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50%</a:t>
                      </a:r>
                      <a:endParaRPr lang="en-IE" sz="1200" dirty="0"/>
                    </a:p>
                  </a:txBody>
                  <a:tcPr marL="91429" marR="91429"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29426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3509393" cy="571445"/>
          </a:xfrm>
          <a:solidFill>
            <a:schemeClr val="bg2"/>
          </a:solidFill>
        </p:spPr>
        <p:txBody>
          <a:bodyPr anchor="b">
            <a:normAutofit fontScale="90000"/>
          </a:bodyPr>
          <a:lstStyle/>
          <a:p>
            <a:r>
              <a:rPr lang="en-IE" sz="3600" b="1" dirty="0">
                <a:solidFill>
                  <a:srgbClr val="C00000"/>
                </a:solidFill>
              </a:rPr>
              <a:t>Evaluation Process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5" name="Content Placeholder 2">
            <a:extLst>
              <a:ext uri="{FF2B5EF4-FFF2-40B4-BE49-F238E27FC236}">
                <a16:creationId xmlns:a16="http://schemas.microsoft.com/office/drawing/2014/main" id="{9FF65BA1-BC8B-C428-DCFE-57C05853837C}"/>
              </a:ext>
            </a:extLst>
          </p:cNvPr>
          <p:cNvSpPr>
            <a:spLocks noGrp="1"/>
          </p:cNvSpPr>
          <p:nvPr>
            <p:ph sz="half" idx="1"/>
          </p:nvPr>
        </p:nvSpPr>
        <p:spPr>
          <a:xfrm>
            <a:off x="228593" y="2086882"/>
            <a:ext cx="9709227" cy="4351338"/>
          </a:xfrm>
        </p:spPr>
        <p:txBody>
          <a:bodyPr>
            <a:noAutofit/>
          </a:bodyPr>
          <a:lstStyle/>
          <a:p>
            <a:pPr marL="0" indent="0" eaLnBrk="1" hangingPunct="1">
              <a:buFont typeface="Arial" panose="020B0604020202020204" pitchFamily="34" charset="0"/>
              <a:buNone/>
            </a:pPr>
            <a:r>
              <a:rPr lang="en-US" altLang="en-US" sz="1800" b="1" dirty="0">
                <a:solidFill>
                  <a:srgbClr val="C00000"/>
                </a:solidFill>
              </a:rPr>
              <a:t>2. Selection: </a:t>
            </a:r>
          </a:p>
          <a:p>
            <a:pPr marL="0" indent="0" eaLnBrk="1" hangingPunct="1">
              <a:buFont typeface="Arial" panose="020B0604020202020204" pitchFamily="34" charset="0"/>
              <a:buNone/>
            </a:pPr>
            <a:r>
              <a:rPr lang="en-US" altLang="en-US" sz="1800" dirty="0"/>
              <a:t>Following evaluation, </a:t>
            </a:r>
            <a:r>
              <a:rPr lang="en-IE" altLang="en-US" sz="1800" dirty="0"/>
              <a:t>Cavan County Council will try to ensure, insofar as is practical, that there is variety in projects, under each of the funding themes, to achieve the overall programme objectives. Selected projects will be put forward to the Department for approval.</a:t>
            </a:r>
            <a:endParaRPr lang="en-US" altLang="en-US" sz="1800" dirty="0"/>
          </a:p>
          <a:p>
            <a:pPr marL="0" indent="0" eaLnBrk="1" hangingPunct="1">
              <a:buFont typeface="Arial" panose="020B0604020202020204" pitchFamily="34" charset="0"/>
              <a:buNone/>
            </a:pPr>
            <a:endParaRPr lang="en-US" altLang="en-US" sz="1800" b="1" dirty="0">
              <a:solidFill>
                <a:srgbClr val="C00000"/>
              </a:solidFill>
            </a:endParaRPr>
          </a:p>
          <a:p>
            <a:pPr marL="0" indent="0" eaLnBrk="1" hangingPunct="1">
              <a:buFont typeface="Arial" panose="020B0604020202020204" pitchFamily="34" charset="0"/>
              <a:buNone/>
            </a:pPr>
            <a:r>
              <a:rPr lang="en-US" altLang="en-US" sz="1800" b="1" dirty="0">
                <a:solidFill>
                  <a:srgbClr val="C00000"/>
                </a:solidFill>
              </a:rPr>
              <a:t>3. Approval: </a:t>
            </a:r>
          </a:p>
          <a:p>
            <a:pPr marL="0" indent="0" eaLnBrk="1" hangingPunct="1">
              <a:buFont typeface="Arial" panose="020B0604020202020204" pitchFamily="34" charset="0"/>
              <a:buNone/>
            </a:pPr>
            <a:r>
              <a:rPr lang="en-US" altLang="en-US" sz="1800" dirty="0"/>
              <a:t>The Minister for the Department of the Environment, Climate and Communications (DECC) will decide what projects are approved and any specific conditions of funding.</a:t>
            </a:r>
          </a:p>
          <a:p>
            <a:pPr marL="0" indent="0" eaLnBrk="1" hangingPunct="1">
              <a:buFont typeface="Arial" panose="020B0604020202020204" pitchFamily="34" charset="0"/>
              <a:buNone/>
            </a:pPr>
            <a:endParaRPr lang="en-IE" altLang="en-US" sz="1800" dirty="0"/>
          </a:p>
        </p:txBody>
      </p:sp>
    </p:spTree>
    <p:extLst>
      <p:ext uri="{BB962C8B-B14F-4D97-AF65-F5344CB8AC3E}">
        <p14:creationId xmlns:p14="http://schemas.microsoft.com/office/powerpoint/2010/main" val="272305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8473279" cy="571445"/>
          </a:xfrm>
          <a:solidFill>
            <a:schemeClr val="bg2"/>
          </a:solidFill>
        </p:spPr>
        <p:txBody>
          <a:bodyPr anchor="b">
            <a:normAutofit fontScale="90000"/>
          </a:bodyPr>
          <a:lstStyle/>
          <a:p>
            <a:r>
              <a:rPr lang="en-IE" sz="3600" b="1" dirty="0">
                <a:solidFill>
                  <a:srgbClr val="C00000"/>
                </a:solidFill>
              </a:rPr>
              <a:t>Strand 1a -Shared Island Community Climate Action</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148207" y="1927972"/>
            <a:ext cx="107442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1800" dirty="0">
                <a:latin typeface="Calibri" panose="020F0502020204030204" pitchFamily="34" charset="0"/>
                <a:cs typeface="Calibri" panose="020F0502020204030204" pitchFamily="34" charset="0"/>
              </a:rPr>
              <a:t>€3 million is being provided by the Government’s Shared Island Fund to support cross-border and all-island community climate action initiatives.</a:t>
            </a:r>
          </a:p>
          <a:p>
            <a:pPr>
              <a:buClr>
                <a:srgbClr val="C00000"/>
              </a:buClr>
            </a:pPr>
            <a:r>
              <a:rPr lang="en-IE" sz="1800" dirty="0">
                <a:latin typeface="Calibri" panose="020F0502020204030204" pitchFamily="34" charset="0"/>
                <a:cs typeface="Calibri" panose="020F0502020204030204" pitchFamily="34" charset="0"/>
              </a:rPr>
              <a:t>Strand 1a projects will address the same five themes as Strand 1 and must have a clear North/South basis, with a cross-border partnership approach and impact. </a:t>
            </a:r>
          </a:p>
          <a:p>
            <a:pPr>
              <a:buClr>
                <a:srgbClr val="C00000"/>
              </a:buClr>
            </a:pPr>
            <a:r>
              <a:rPr lang="en-IE" sz="1800" dirty="0">
                <a:latin typeface="Calibri" panose="020F0502020204030204" pitchFamily="34" charset="0"/>
                <a:cs typeface="Calibri" panose="020F0502020204030204" pitchFamily="34" charset="0"/>
              </a:rPr>
              <a:t>Strand 1a applications must be made by a lead organisation in this jurisdiction, with at least one partner organisation in Northern Ireland. </a:t>
            </a:r>
          </a:p>
          <a:p>
            <a:pPr>
              <a:buClr>
                <a:srgbClr val="C00000"/>
              </a:buClr>
            </a:pPr>
            <a:r>
              <a:rPr lang="en-IE" sz="1800" dirty="0">
                <a:latin typeface="Calibri" panose="020F0502020204030204" pitchFamily="34" charset="0"/>
                <a:cs typeface="Calibri" panose="020F0502020204030204" pitchFamily="34" charset="0"/>
              </a:rPr>
              <a:t>Strand 1a applications will be submitted to the LA in this jurisdiction in which the lead organisation is based.</a:t>
            </a:r>
          </a:p>
          <a:p>
            <a:pPr>
              <a:buClr>
                <a:srgbClr val="C00000"/>
              </a:buClr>
            </a:pPr>
            <a:r>
              <a:rPr lang="en-IE" sz="1800" dirty="0">
                <a:latin typeface="Calibri" panose="020F0502020204030204" pitchFamily="34" charset="0"/>
                <a:cs typeface="Calibri" panose="020F0502020204030204" pitchFamily="34" charset="0"/>
              </a:rPr>
              <a:t>Strand 1a applications must comprise a cross-border project in partnership with an organisation in Northern Ireland.</a:t>
            </a:r>
          </a:p>
          <a:p>
            <a:pPr>
              <a:buClr>
                <a:srgbClr val="C00000"/>
              </a:buClr>
            </a:pPr>
            <a:r>
              <a:rPr lang="en-IE" sz="1800" dirty="0">
                <a:latin typeface="Calibri" panose="020F0502020204030204" pitchFamily="34" charset="0"/>
                <a:cs typeface="Calibri" panose="020F0502020204030204" pitchFamily="34" charset="0"/>
              </a:rPr>
              <a:t>Given the scope for all-island projects, national community and environmental organisations are eligible to apply under strand 1a.</a:t>
            </a:r>
          </a:p>
          <a:p>
            <a:pPr>
              <a:buClr>
                <a:srgbClr val="C00000"/>
              </a:buClr>
            </a:pPr>
            <a:r>
              <a:rPr lang="en-IE" sz="1800" dirty="0">
                <a:latin typeface="Calibri" panose="020F0502020204030204" pitchFamily="34" charset="0"/>
                <a:cs typeface="Calibri" panose="020F0502020204030204" pitchFamily="34" charset="0"/>
              </a:rPr>
              <a:t>Partner organisations must be a not-for-profit organisation, a Local Authority, or a community or environmental organisation, registered in Northern Ireland.</a:t>
            </a:r>
          </a:p>
          <a:p>
            <a:pPr>
              <a:buClr>
                <a:srgbClr val="C00000"/>
              </a:buClr>
            </a:pPr>
            <a:r>
              <a:rPr lang="en-IE" sz="1800" dirty="0">
                <a:latin typeface="Calibri" panose="020F0502020204030204" pitchFamily="34" charset="0"/>
                <a:cs typeface="Calibri" panose="020F0502020204030204" pitchFamily="34" charset="0"/>
              </a:rPr>
              <a:t>At least 50% of awarded funding will be for project delivery in Northern Ireland.</a:t>
            </a:r>
          </a:p>
          <a:p>
            <a:pPr>
              <a:buClr>
                <a:srgbClr val="C00000"/>
              </a:buClr>
            </a:pPr>
            <a:r>
              <a:rPr lang="en-IE" sz="1800" dirty="0">
                <a:latin typeface="Calibri" panose="020F0502020204030204" pitchFamily="34" charset="0"/>
                <a:cs typeface="Calibri" panose="020F0502020204030204" pitchFamily="34" charset="0"/>
              </a:rPr>
              <a:t>Communities may apply for a project under strand 1 and may apply for a separate project under strand 1a</a:t>
            </a:r>
          </a:p>
        </p:txBody>
      </p:sp>
    </p:spTree>
    <p:extLst>
      <p:ext uri="{BB962C8B-B14F-4D97-AF65-F5344CB8AC3E}">
        <p14:creationId xmlns:p14="http://schemas.microsoft.com/office/powerpoint/2010/main" val="1761535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8473279" cy="571445"/>
          </a:xfrm>
          <a:solidFill>
            <a:schemeClr val="bg2"/>
          </a:solidFill>
        </p:spPr>
        <p:txBody>
          <a:bodyPr anchor="b">
            <a:normAutofit fontScale="90000"/>
          </a:bodyPr>
          <a:lstStyle/>
          <a:p>
            <a:r>
              <a:rPr lang="en-IE" sz="3600" b="1" dirty="0">
                <a:solidFill>
                  <a:srgbClr val="C00000"/>
                </a:solidFill>
              </a:rPr>
              <a:t>Strand 1a -Shared Island Community Climate Action</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2">
            <a:extLst>
              <a:ext uri="{FF2B5EF4-FFF2-40B4-BE49-F238E27FC236}">
                <a16:creationId xmlns:a16="http://schemas.microsoft.com/office/drawing/2014/main" id="{8DF1D7F1-AE3E-AA6F-D15D-9C63E7FE7388}"/>
              </a:ext>
            </a:extLst>
          </p:cNvPr>
          <p:cNvSpPr txBox="1">
            <a:spLocks/>
          </p:cNvSpPr>
          <p:nvPr/>
        </p:nvSpPr>
        <p:spPr>
          <a:xfrm>
            <a:off x="148207" y="1927972"/>
            <a:ext cx="10744200" cy="1679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1800" dirty="0">
                <a:latin typeface="Calibri" panose="020F0502020204030204" pitchFamily="34" charset="0"/>
                <a:cs typeface="Calibri" panose="020F0502020204030204" pitchFamily="34" charset="0"/>
              </a:rPr>
              <a:t>Similar process and criteria for project evaluation as used for Strand 1</a:t>
            </a:r>
          </a:p>
        </p:txBody>
      </p:sp>
      <p:graphicFrame>
        <p:nvGraphicFramePr>
          <p:cNvPr id="5" name="Table 4">
            <a:extLst>
              <a:ext uri="{FF2B5EF4-FFF2-40B4-BE49-F238E27FC236}">
                <a16:creationId xmlns:a16="http://schemas.microsoft.com/office/drawing/2014/main" id="{45A03E63-614B-982D-55B1-AC51F189A526}"/>
              </a:ext>
            </a:extLst>
          </p:cNvPr>
          <p:cNvGraphicFramePr>
            <a:graphicFrameLocks noGrp="1"/>
          </p:cNvGraphicFramePr>
          <p:nvPr>
            <p:extLst>
              <p:ext uri="{D42A27DB-BD31-4B8C-83A1-F6EECF244321}">
                <p14:modId xmlns:p14="http://schemas.microsoft.com/office/powerpoint/2010/main" val="2374292482"/>
              </p:ext>
            </p:extLst>
          </p:nvPr>
        </p:nvGraphicFramePr>
        <p:xfrm>
          <a:off x="3258217" y="2499417"/>
          <a:ext cx="5675565" cy="3755726"/>
        </p:xfrm>
        <a:graphic>
          <a:graphicData uri="http://schemas.openxmlformats.org/drawingml/2006/table">
            <a:tbl>
              <a:tblPr firstRow="1" bandRow="1">
                <a:tableStyleId>{1FECB4D8-DB02-4DC6-A0A2-4F2EBAE1DC90}</a:tableStyleId>
              </a:tblPr>
              <a:tblGrid>
                <a:gridCol w="3010423">
                  <a:extLst>
                    <a:ext uri="{9D8B030D-6E8A-4147-A177-3AD203B41FA5}">
                      <a16:colId xmlns:a16="http://schemas.microsoft.com/office/drawing/2014/main" val="20000"/>
                    </a:ext>
                  </a:extLst>
                </a:gridCol>
                <a:gridCol w="1219276">
                  <a:extLst>
                    <a:ext uri="{9D8B030D-6E8A-4147-A177-3AD203B41FA5}">
                      <a16:colId xmlns:a16="http://schemas.microsoft.com/office/drawing/2014/main" val="20001"/>
                    </a:ext>
                  </a:extLst>
                </a:gridCol>
                <a:gridCol w="1445866">
                  <a:extLst>
                    <a:ext uri="{9D8B030D-6E8A-4147-A177-3AD203B41FA5}">
                      <a16:colId xmlns:a16="http://schemas.microsoft.com/office/drawing/2014/main" val="20002"/>
                    </a:ext>
                  </a:extLst>
                </a:gridCol>
              </a:tblGrid>
              <a:tr h="4674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Selection Criterion</a:t>
                      </a:r>
                      <a:r>
                        <a:rPr lang="en-US" sz="1200" baseline="0" dirty="0"/>
                        <a:t> for Strand 1a </a:t>
                      </a:r>
                      <a:endParaRPr lang="en-IE" sz="1200" dirty="0"/>
                    </a:p>
                  </a:txBody>
                  <a:tcPr marL="91429" marR="91429" marT="45725" marB="45725"/>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Weighting </a:t>
                      </a:r>
                      <a:endParaRPr lang="en-IE" sz="1200" dirty="0"/>
                    </a:p>
                  </a:txBody>
                  <a:tcPr marL="91429" marR="91429" marT="45725" marB="45725"/>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Min.</a:t>
                      </a:r>
                      <a:r>
                        <a:rPr lang="en-US" sz="1200" baseline="0" dirty="0"/>
                        <a:t> Required </a:t>
                      </a:r>
                      <a:endParaRPr lang="en-IE" sz="1200" dirty="0"/>
                    </a:p>
                  </a:txBody>
                  <a:tcPr marL="91429" marR="91429" marT="45725" marB="45725"/>
                </a:tc>
                <a:extLst>
                  <a:ext uri="{0D108BD9-81ED-4DB2-BD59-A6C34878D82A}">
                    <a16:rowId xmlns:a16="http://schemas.microsoft.com/office/drawing/2014/main" val="10000"/>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Relevance and Impact</a:t>
                      </a:r>
                      <a:r>
                        <a:rPr lang="en-US" sz="1200" baseline="0" dirty="0"/>
                        <a:t> </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30%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15%</a:t>
                      </a:r>
                      <a:endParaRPr lang="en-IE" sz="1200" dirty="0"/>
                    </a:p>
                  </a:txBody>
                  <a:tcPr marL="91429" marR="91429" marT="45725" marB="45725"/>
                </a:tc>
                <a:extLst>
                  <a:ext uri="{0D108BD9-81ED-4DB2-BD59-A6C34878D82A}">
                    <a16:rowId xmlns:a16="http://schemas.microsoft.com/office/drawing/2014/main" val="10001"/>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Innovation and Scalability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20%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10%</a:t>
                      </a:r>
                      <a:endParaRPr lang="en-IE" sz="1200" dirty="0"/>
                    </a:p>
                  </a:txBody>
                  <a:tcPr marL="91429" marR="91429" marT="45725" marB="45725"/>
                </a:tc>
                <a:extLst>
                  <a:ext uri="{0D108BD9-81ED-4DB2-BD59-A6C34878D82A}">
                    <a16:rowId xmlns:a16="http://schemas.microsoft.com/office/drawing/2014/main" val="10002"/>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Value for Money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20%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10%</a:t>
                      </a:r>
                      <a:endParaRPr lang="en-IE" sz="1200" dirty="0"/>
                    </a:p>
                  </a:txBody>
                  <a:tcPr marL="91429" marR="91429" marT="45725" marB="45725"/>
                </a:tc>
                <a:extLst>
                  <a:ext uri="{0D108BD9-81ED-4DB2-BD59-A6C34878D82A}">
                    <a16:rowId xmlns:a16="http://schemas.microsoft.com/office/drawing/2014/main" val="10003"/>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Achievability</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4"/>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Cross Border Partnership Approach</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5"/>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Governance Arrangements </a:t>
                      </a:r>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0" dirty="0"/>
                        <a:t>10%</a:t>
                      </a:r>
                      <a:endParaRPr lang="en-IE" sz="1200" b="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a:t>
                      </a:r>
                      <a:endParaRPr lang="en-IE" sz="1200" dirty="0"/>
                    </a:p>
                  </a:txBody>
                  <a:tcPr marL="91429" marR="91429" marT="45725" marB="45725"/>
                </a:tc>
                <a:extLst>
                  <a:ext uri="{0D108BD9-81ED-4DB2-BD59-A6C34878D82A}">
                    <a16:rowId xmlns:a16="http://schemas.microsoft.com/office/drawing/2014/main" val="10006"/>
                  </a:ext>
                </a:extLst>
              </a:tr>
              <a:tr h="46975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IE" sz="1200"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dirty="0"/>
                        <a:t>100%</a:t>
                      </a:r>
                      <a:endParaRPr lang="en-IE" sz="1200" b="1" dirty="0"/>
                    </a:p>
                  </a:txBody>
                  <a:tcPr marL="91429" marR="91429" marT="45725" marB="45725"/>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50%</a:t>
                      </a:r>
                      <a:endParaRPr lang="en-IE" sz="1200" dirty="0"/>
                    </a:p>
                  </a:txBody>
                  <a:tcPr marL="91429" marR="91429"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4343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4" y="1356527"/>
            <a:ext cx="2383977" cy="571445"/>
          </a:xfrm>
          <a:solidFill>
            <a:schemeClr val="bg2"/>
          </a:solidFill>
        </p:spPr>
        <p:txBody>
          <a:bodyPr anchor="b">
            <a:normAutofit fontScale="90000"/>
          </a:bodyPr>
          <a:lstStyle/>
          <a:p>
            <a:r>
              <a:rPr lang="en-IE" sz="3600" b="1" dirty="0">
                <a:solidFill>
                  <a:srgbClr val="C00000"/>
                </a:solidFill>
              </a:rPr>
              <a:t>Next Steps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5" name="Content Placeholder 2">
            <a:extLst>
              <a:ext uri="{FF2B5EF4-FFF2-40B4-BE49-F238E27FC236}">
                <a16:creationId xmlns:a16="http://schemas.microsoft.com/office/drawing/2014/main" id="{1A371B0E-4B0A-FA51-EF44-C4373F6FE0B4}"/>
              </a:ext>
            </a:extLst>
          </p:cNvPr>
          <p:cNvSpPr>
            <a:spLocks noGrp="1"/>
          </p:cNvSpPr>
          <p:nvPr>
            <p:ph idx="1"/>
          </p:nvPr>
        </p:nvSpPr>
        <p:spPr>
          <a:xfrm>
            <a:off x="228594" y="2137968"/>
            <a:ext cx="10352320" cy="4210050"/>
          </a:xfrm>
        </p:spPr>
        <p:txBody>
          <a:bodyPr rtlCol="0">
            <a:normAutofit fontScale="92500" lnSpcReduction="10000"/>
          </a:bodyPr>
          <a:lstStyle/>
          <a:p>
            <a:pPr eaLnBrk="1" fontAlgn="auto" hangingPunct="1">
              <a:spcAft>
                <a:spcPts val="0"/>
              </a:spcAft>
              <a:buClr>
                <a:srgbClr val="C00000"/>
              </a:buClr>
              <a:defRPr/>
            </a:pPr>
            <a:r>
              <a:rPr lang="en-IE" sz="2200" dirty="0"/>
              <a:t>Discuss with your community group</a:t>
            </a:r>
          </a:p>
          <a:p>
            <a:pPr eaLnBrk="1" fontAlgn="auto" hangingPunct="1">
              <a:spcAft>
                <a:spcPts val="0"/>
              </a:spcAft>
              <a:buClr>
                <a:srgbClr val="C00000"/>
              </a:buClr>
              <a:defRPr/>
            </a:pPr>
            <a:endParaRPr lang="en-IE" sz="2200" dirty="0"/>
          </a:p>
          <a:p>
            <a:pPr eaLnBrk="1" fontAlgn="auto" hangingPunct="1">
              <a:spcAft>
                <a:spcPts val="0"/>
              </a:spcAft>
              <a:buClr>
                <a:srgbClr val="C00000"/>
              </a:buClr>
              <a:defRPr/>
            </a:pPr>
            <a:r>
              <a:rPr lang="en-IE" sz="2200" dirty="0"/>
              <a:t>Contact the Community Climate Action Officer to discuss your project </a:t>
            </a:r>
          </a:p>
          <a:p>
            <a:pPr eaLnBrk="1" fontAlgn="auto" hangingPunct="1">
              <a:spcAft>
                <a:spcPts val="0"/>
              </a:spcAft>
              <a:buClr>
                <a:srgbClr val="C00000"/>
              </a:buClr>
              <a:defRPr/>
            </a:pPr>
            <a:endParaRPr lang="en-IE" sz="2200" dirty="0"/>
          </a:p>
          <a:p>
            <a:pPr eaLnBrk="1" fontAlgn="auto" hangingPunct="1">
              <a:spcAft>
                <a:spcPts val="0"/>
              </a:spcAft>
              <a:buClr>
                <a:srgbClr val="C00000"/>
              </a:buClr>
              <a:defRPr/>
            </a:pPr>
            <a:r>
              <a:rPr lang="en-IE" sz="2200" dirty="0"/>
              <a:t>Application open Wednesday 13th December 2023 and close Wednesday 6th March 2024. </a:t>
            </a:r>
          </a:p>
          <a:p>
            <a:pPr eaLnBrk="1" fontAlgn="auto" hangingPunct="1">
              <a:spcAft>
                <a:spcPts val="0"/>
              </a:spcAft>
              <a:buClr>
                <a:srgbClr val="C00000"/>
              </a:buClr>
              <a:defRPr/>
            </a:pPr>
            <a:endParaRPr lang="en-IE" sz="2200" dirty="0"/>
          </a:p>
          <a:p>
            <a:pPr eaLnBrk="1" fontAlgn="auto" hangingPunct="1">
              <a:spcAft>
                <a:spcPts val="0"/>
              </a:spcAft>
              <a:buClr>
                <a:srgbClr val="C00000"/>
              </a:buClr>
              <a:defRPr/>
            </a:pPr>
            <a:r>
              <a:rPr lang="en-IE" sz="2200" dirty="0"/>
              <a:t>Applications will be online via ‘Submit’ – </a:t>
            </a:r>
            <a:r>
              <a:rPr lang="en-IE" sz="2200" dirty="0">
                <a:hlinkClick r:id="rId3"/>
              </a:rPr>
              <a:t>www.cavancoco.submit.com</a:t>
            </a:r>
            <a:r>
              <a:rPr lang="en-IE" sz="2200" dirty="0"/>
              <a:t> </a:t>
            </a:r>
          </a:p>
          <a:p>
            <a:pPr eaLnBrk="1" fontAlgn="auto" hangingPunct="1">
              <a:spcAft>
                <a:spcPts val="0"/>
              </a:spcAft>
              <a:buClr>
                <a:srgbClr val="C00000"/>
              </a:buClr>
              <a:defRPr/>
            </a:pPr>
            <a:endParaRPr lang="en-IE" sz="2200" dirty="0"/>
          </a:p>
          <a:p>
            <a:pPr eaLnBrk="1" fontAlgn="auto" hangingPunct="1">
              <a:spcAft>
                <a:spcPts val="0"/>
              </a:spcAft>
              <a:buClr>
                <a:srgbClr val="C00000"/>
              </a:buClr>
              <a:defRPr/>
            </a:pPr>
            <a:r>
              <a:rPr lang="en-IE" sz="2200" dirty="0"/>
              <a:t>All details will be added to Cavan County Council’s Climate Action webpage and </a:t>
            </a:r>
          </a:p>
          <a:p>
            <a:pPr marL="0" indent="0" eaLnBrk="1" fontAlgn="auto" hangingPunct="1">
              <a:spcAft>
                <a:spcPts val="0"/>
              </a:spcAft>
              <a:buClr>
                <a:srgbClr val="C00000"/>
              </a:buClr>
              <a:buNone/>
              <a:defRPr/>
            </a:pPr>
            <a:r>
              <a:rPr lang="en-IE" sz="2200" dirty="0"/>
              <a:t>    shared on social media channels:</a:t>
            </a:r>
          </a:p>
          <a:p>
            <a:pPr marL="0" indent="0" eaLnBrk="1" fontAlgn="auto" hangingPunct="1">
              <a:spcAft>
                <a:spcPts val="0"/>
              </a:spcAft>
              <a:buClr>
                <a:srgbClr val="C00000"/>
              </a:buClr>
              <a:buNone/>
              <a:defRPr/>
            </a:pPr>
            <a:r>
              <a:rPr lang="en-IE" sz="2200" dirty="0">
                <a:hlinkClick r:id="rId4"/>
              </a:rPr>
              <a:t>Community Climate Action Programme - Cavan County Council (cavancoco.ie)</a:t>
            </a:r>
            <a:endParaRPr lang="en-IE" sz="2200" dirty="0"/>
          </a:p>
          <a:p>
            <a:pPr eaLnBrk="1" fontAlgn="auto" hangingPunct="1">
              <a:spcAft>
                <a:spcPts val="0"/>
              </a:spcAft>
              <a:defRPr/>
            </a:pPr>
            <a:endParaRPr lang="en-IE" dirty="0"/>
          </a:p>
          <a:p>
            <a:pPr eaLnBrk="1" fontAlgn="auto" hangingPunct="1">
              <a:spcAft>
                <a:spcPts val="0"/>
              </a:spcAft>
              <a:defRPr/>
            </a:pPr>
            <a:endParaRPr lang="en-IE" dirty="0"/>
          </a:p>
          <a:p>
            <a:pPr eaLnBrk="1" fontAlgn="auto" hangingPunct="1">
              <a:spcAft>
                <a:spcPts val="0"/>
              </a:spcAft>
              <a:defRPr/>
            </a:pPr>
            <a:endParaRPr lang="en-IE" dirty="0"/>
          </a:p>
        </p:txBody>
      </p:sp>
    </p:spTree>
    <p:extLst>
      <p:ext uri="{BB962C8B-B14F-4D97-AF65-F5344CB8AC3E}">
        <p14:creationId xmlns:p14="http://schemas.microsoft.com/office/powerpoint/2010/main" val="3814655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CF4F-D9F6-3FE6-EB8B-7302633A1219}"/>
              </a:ext>
            </a:extLst>
          </p:cNvPr>
          <p:cNvSpPr>
            <a:spLocks noGrp="1"/>
          </p:cNvSpPr>
          <p:nvPr>
            <p:ph type="title"/>
          </p:nvPr>
        </p:nvSpPr>
        <p:spPr/>
        <p:txBody>
          <a:bodyPr>
            <a:normAutofit/>
          </a:bodyPr>
          <a:lstStyle/>
          <a:p>
            <a:pPr algn="ctr"/>
            <a:r>
              <a:rPr lang="en-IE" b="1" dirty="0">
                <a:solidFill>
                  <a:srgbClr val="C00000"/>
                </a:solidFill>
              </a:rPr>
              <a:t>Further Information</a:t>
            </a:r>
          </a:p>
        </p:txBody>
      </p:sp>
      <p:sp>
        <p:nvSpPr>
          <p:cNvPr id="8" name="Content Placeholder 3">
            <a:extLst>
              <a:ext uri="{FF2B5EF4-FFF2-40B4-BE49-F238E27FC236}">
                <a16:creationId xmlns:a16="http://schemas.microsoft.com/office/drawing/2014/main" id="{D48F8FC5-E77D-D74C-900A-082BAA7735EB}"/>
              </a:ext>
            </a:extLst>
          </p:cNvPr>
          <p:cNvSpPr txBox="1">
            <a:spLocks/>
          </p:cNvSpPr>
          <p:nvPr/>
        </p:nvSpPr>
        <p:spPr bwMode="auto">
          <a:xfrm>
            <a:off x="1025525" y="1550830"/>
            <a:ext cx="900273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Tara Smith</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Community Climate Action Officer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Email:</a:t>
            </a:r>
            <a:r>
              <a:rPr kumimoji="0" lang="en-IE" sz="2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tarasmith@cavancoco.ie</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IE" dirty="0">
                <a:latin typeface="Calibri" panose="020F0502020204030204"/>
              </a:rPr>
              <a:t>Tel: </a:t>
            </a:r>
            <a:r>
              <a:rPr lang="en-IE" dirty="0">
                <a:solidFill>
                  <a:srgbClr val="5B9BD5">
                    <a:lumMod val="75000"/>
                  </a:srgbClr>
                </a:solidFill>
                <a:latin typeface="Calibri" panose="020F0502020204030204"/>
              </a:rPr>
              <a:t>087-6759129</a:t>
            </a:r>
            <a:endParaRPr kumimoji="0" lang="en-IE" sz="2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0000"/>
                </a:solidFill>
                <a:effectLst/>
                <a:uLnTx/>
                <a:uFillTx/>
                <a:latin typeface="Avenir Next LT Pro"/>
                <a:ea typeface="+mn-ea"/>
                <a:cs typeface="+mn-cs"/>
              </a:rPr>
              <a:t>For more information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300" b="0" i="0" u="none" strike="noStrike" kern="1200" cap="none" spc="0" normalizeH="0" baseline="0" noProof="0" dirty="0">
                <a:ln>
                  <a:noFill/>
                </a:ln>
                <a:solidFill>
                  <a:srgbClr val="000000"/>
                </a:solidFill>
                <a:effectLst/>
                <a:uLnTx/>
                <a:uFillTx/>
                <a:latin typeface="Avenir Next LT Pro"/>
                <a:ea typeface="+mn-ea"/>
                <a:cs typeface="+mn-cs"/>
                <a:hlinkClick r:id="rId2"/>
              </a:rPr>
              <a:t>Climate Action - Cavan County Council (cavancoco.ie</a:t>
            </a:r>
            <a:r>
              <a:rPr kumimoji="0" lang="en-IE" sz="1800" b="0" i="0" u="none" strike="noStrike" kern="1200" cap="none" spc="0" normalizeH="0" baseline="0" noProof="0" dirty="0">
                <a:ln>
                  <a:noFill/>
                </a:ln>
                <a:solidFill>
                  <a:srgbClr val="000000"/>
                </a:solidFill>
                <a:effectLst/>
                <a:uLnTx/>
                <a:uFillTx/>
                <a:latin typeface="Avenir Next LT Pro"/>
                <a:ea typeface="+mn-ea"/>
                <a:cs typeface="+mn-cs"/>
                <a:hlinkClick r:id="rId2"/>
              </a:rPr>
              <a:t>)</a:t>
            </a:r>
            <a:endParaRPr kumimoji="0" lang="en-GB" sz="1800" b="0" i="0" u="none" strike="noStrike" kern="1200" cap="none" spc="0" normalizeH="0" baseline="0" noProof="0" dirty="0">
              <a:ln>
                <a:noFill/>
              </a:ln>
              <a:solidFill>
                <a:srgbClr val="7030A0"/>
              </a:solidFill>
              <a:effectLst/>
              <a:uLnTx/>
              <a:uFillTx/>
              <a:latin typeface="Avenir Next LT Pro"/>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IE" sz="2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2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9" y="1356527"/>
            <a:ext cx="4754563" cy="571445"/>
          </a:xfrm>
          <a:solidFill>
            <a:schemeClr val="bg2"/>
          </a:solidFill>
        </p:spPr>
        <p:txBody>
          <a:bodyPr anchor="b">
            <a:normAutofit fontScale="90000"/>
          </a:bodyPr>
          <a:lstStyle/>
          <a:p>
            <a:r>
              <a:rPr lang="en-IE" sz="3600" b="1" dirty="0">
                <a:solidFill>
                  <a:srgbClr val="C00000"/>
                </a:solidFill>
              </a:rPr>
              <a:t>Programme Objectives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7" name="Content Placeholder 2">
            <a:extLst>
              <a:ext uri="{FF2B5EF4-FFF2-40B4-BE49-F238E27FC236}">
                <a16:creationId xmlns:a16="http://schemas.microsoft.com/office/drawing/2014/main" id="{3BA82C07-54EA-9FB6-344E-5BD8B95BF7ED}"/>
              </a:ext>
            </a:extLst>
          </p:cNvPr>
          <p:cNvSpPr>
            <a:spLocks noGrp="1"/>
          </p:cNvSpPr>
          <p:nvPr>
            <p:ph idx="1"/>
          </p:nvPr>
        </p:nvSpPr>
        <p:spPr>
          <a:xfrm>
            <a:off x="228599" y="2187599"/>
            <a:ext cx="10515600" cy="4351338"/>
          </a:xfrm>
        </p:spPr>
        <p:txBody>
          <a:bodyPr>
            <a:normAutofit/>
          </a:bodyPr>
          <a:lstStyle/>
          <a:p>
            <a:pPr eaLnBrk="1" hangingPunct="1">
              <a:buClr>
                <a:srgbClr val="C00000"/>
              </a:buClr>
            </a:pPr>
            <a:r>
              <a:rPr lang="en-IE" altLang="en-US" sz="2200" dirty="0"/>
              <a:t>The Community Climate Action Programme is a new programme to support small and large, rural and urban communities to take climate action at a local level </a:t>
            </a:r>
            <a:endParaRPr lang="en-US" altLang="en-US" sz="2200" dirty="0"/>
          </a:p>
          <a:p>
            <a:pPr eaLnBrk="1" hangingPunct="1">
              <a:buClr>
                <a:srgbClr val="C00000"/>
              </a:buClr>
            </a:pPr>
            <a:endParaRPr lang="en-IE" altLang="en-US" sz="2200" dirty="0"/>
          </a:p>
          <a:p>
            <a:pPr eaLnBrk="1" hangingPunct="1">
              <a:buClr>
                <a:srgbClr val="C00000"/>
              </a:buClr>
            </a:pPr>
            <a:r>
              <a:rPr lang="en-IE" altLang="en-US" sz="2200" dirty="0"/>
              <a:t>Shape and build low carbon, sustainable communities in a coherent way to contribute to national climate and energy targets</a:t>
            </a:r>
          </a:p>
          <a:p>
            <a:pPr eaLnBrk="1" hangingPunct="1">
              <a:buClr>
                <a:srgbClr val="C00000"/>
              </a:buClr>
            </a:pPr>
            <a:endParaRPr lang="en-IE" altLang="en-US" sz="2200" dirty="0"/>
          </a:p>
          <a:p>
            <a:pPr eaLnBrk="1" hangingPunct="1">
              <a:buClr>
                <a:srgbClr val="C00000"/>
              </a:buClr>
            </a:pPr>
            <a:r>
              <a:rPr lang="en-IE" altLang="en-US" sz="2200" dirty="0"/>
              <a:t>Support delivery of Cavan’s Climate Action Plan 2024-2029</a:t>
            </a:r>
          </a:p>
          <a:p>
            <a:pPr marL="0" indent="0" eaLnBrk="1" hangingPunct="1">
              <a:buClr>
                <a:srgbClr val="C00000"/>
              </a:buClr>
              <a:buNone/>
            </a:pPr>
            <a:endParaRPr lang="en-IE" altLang="en-US" sz="2200" dirty="0"/>
          </a:p>
        </p:txBody>
      </p:sp>
    </p:spTree>
    <p:extLst>
      <p:ext uri="{BB962C8B-B14F-4D97-AF65-F5344CB8AC3E}">
        <p14:creationId xmlns:p14="http://schemas.microsoft.com/office/powerpoint/2010/main" val="34748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9" y="1356527"/>
            <a:ext cx="4754563" cy="571445"/>
          </a:xfrm>
          <a:solidFill>
            <a:schemeClr val="bg2"/>
          </a:solidFill>
        </p:spPr>
        <p:txBody>
          <a:bodyPr anchor="b">
            <a:normAutofit fontScale="90000"/>
          </a:bodyPr>
          <a:lstStyle/>
          <a:p>
            <a:r>
              <a:rPr lang="en-IE" sz="3600" b="1" dirty="0">
                <a:solidFill>
                  <a:srgbClr val="C00000"/>
                </a:solidFill>
              </a:rPr>
              <a:t>Climate Action Fund</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7" name="Content Placeholder 2">
            <a:extLst>
              <a:ext uri="{FF2B5EF4-FFF2-40B4-BE49-F238E27FC236}">
                <a16:creationId xmlns:a16="http://schemas.microsoft.com/office/drawing/2014/main" id="{3BA82C07-54EA-9FB6-344E-5BD8B95BF7ED}"/>
              </a:ext>
            </a:extLst>
          </p:cNvPr>
          <p:cNvSpPr>
            <a:spLocks noGrp="1"/>
          </p:cNvSpPr>
          <p:nvPr>
            <p:ph idx="1"/>
          </p:nvPr>
        </p:nvSpPr>
        <p:spPr>
          <a:xfrm>
            <a:off x="228599" y="1996680"/>
            <a:ext cx="10515600" cy="4351338"/>
          </a:xfrm>
        </p:spPr>
        <p:txBody>
          <a:bodyPr>
            <a:normAutofit/>
          </a:bodyPr>
          <a:lstStyle/>
          <a:p>
            <a:pPr eaLnBrk="1" hangingPunct="1">
              <a:buClr>
                <a:srgbClr val="C00000"/>
              </a:buClr>
            </a:pPr>
            <a:r>
              <a:rPr lang="en-US" altLang="en-US" sz="2200" dirty="0"/>
              <a:t>€60m from the Climate Action Fund has been allocated to the </a:t>
            </a:r>
            <a:r>
              <a:rPr lang="en-US" altLang="en-US" sz="2200" dirty="0" err="1"/>
              <a:t>programme</a:t>
            </a:r>
            <a:r>
              <a:rPr lang="en-US" altLang="en-US" sz="2200" dirty="0"/>
              <a:t> over the next 3 years </a:t>
            </a:r>
          </a:p>
          <a:p>
            <a:pPr eaLnBrk="1" hangingPunct="1">
              <a:buClr>
                <a:srgbClr val="C00000"/>
              </a:buClr>
            </a:pPr>
            <a:endParaRPr lang="en-US" altLang="en-US" sz="2200" dirty="0"/>
          </a:p>
          <a:p>
            <a:pPr>
              <a:buClr>
                <a:srgbClr val="C00000"/>
              </a:buClr>
            </a:pPr>
            <a:r>
              <a:rPr lang="en-US" altLang="en-US" sz="2200" dirty="0"/>
              <a:t>€30m over the next 18 months for two stands</a:t>
            </a:r>
          </a:p>
          <a:p>
            <a:pPr marL="0" indent="0">
              <a:buClr>
                <a:srgbClr val="C00000"/>
              </a:buClr>
              <a:buNone/>
            </a:pPr>
            <a:endParaRPr lang="en-US" altLang="en-US" sz="2200" dirty="0"/>
          </a:p>
        </p:txBody>
      </p:sp>
      <p:sp>
        <p:nvSpPr>
          <p:cNvPr id="8" name="TextBox 7">
            <a:extLst>
              <a:ext uri="{FF2B5EF4-FFF2-40B4-BE49-F238E27FC236}">
                <a16:creationId xmlns:a16="http://schemas.microsoft.com/office/drawing/2014/main" id="{79677DC9-E0CF-F822-25AE-0282A049B064}"/>
              </a:ext>
            </a:extLst>
          </p:cNvPr>
          <p:cNvSpPr txBox="1"/>
          <p:nvPr/>
        </p:nvSpPr>
        <p:spPr>
          <a:xfrm>
            <a:off x="228599" y="3551863"/>
            <a:ext cx="4754563" cy="2308324"/>
          </a:xfrm>
          <a:prstGeom prst="rect">
            <a:avLst/>
          </a:prstGeom>
          <a:solidFill>
            <a:schemeClr val="accent4">
              <a:lumMod val="60000"/>
              <a:lumOff val="40000"/>
            </a:schemeClr>
          </a:solidFill>
          <a:ln>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1" fontAlgn="auto" hangingPunct="1">
              <a:spcBef>
                <a:spcPts val="0"/>
              </a:spcBef>
              <a:spcAft>
                <a:spcPts val="0"/>
              </a:spcAft>
              <a:defRPr/>
            </a:pPr>
            <a:r>
              <a:rPr lang="en-US" dirty="0"/>
              <a:t>STRAND 1: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u="sng" dirty="0"/>
              <a:t>Strand 1 – Action: Building and Low Carbon Communities (€24m) </a:t>
            </a:r>
          </a:p>
          <a:p>
            <a:pPr eaLnBrk="1" fontAlgn="auto" hangingPunct="1">
              <a:spcBef>
                <a:spcPts val="0"/>
              </a:spcBef>
              <a:spcAft>
                <a:spcPts val="0"/>
              </a:spcAft>
              <a:defRPr/>
            </a:pPr>
            <a:r>
              <a:rPr lang="en-IE" b="1" u="sng" dirty="0">
                <a:solidFill>
                  <a:srgbClr val="C00000"/>
                </a:solidFill>
              </a:rPr>
              <a:t>€439,000 allocated to Cavan Communities </a:t>
            </a:r>
            <a:endParaRPr lang="en-US" b="1" u="sng" dirty="0">
              <a:solidFill>
                <a:srgbClr val="C00000"/>
              </a:solidFill>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Strand 1A – Shared Island Community Climate Action (€3m) </a:t>
            </a:r>
            <a:r>
              <a:rPr lang="en-US" b="1" u="sng" dirty="0">
                <a:solidFill>
                  <a:srgbClr val="C00000"/>
                </a:solidFill>
              </a:rPr>
              <a:t>No Specific Allocation</a:t>
            </a:r>
            <a:endParaRPr lang="en-IE" b="1" u="sng" dirty="0">
              <a:solidFill>
                <a:srgbClr val="C00000"/>
              </a:solidFill>
            </a:endParaRPr>
          </a:p>
        </p:txBody>
      </p:sp>
      <p:sp>
        <p:nvSpPr>
          <p:cNvPr id="9" name="TextBox 8">
            <a:extLst>
              <a:ext uri="{FF2B5EF4-FFF2-40B4-BE49-F238E27FC236}">
                <a16:creationId xmlns:a16="http://schemas.microsoft.com/office/drawing/2014/main" id="{E3B6CCE4-8526-6C43-E37B-1DD01C6F0306}"/>
              </a:ext>
            </a:extLst>
          </p:cNvPr>
          <p:cNvSpPr txBox="1"/>
          <p:nvPr/>
        </p:nvSpPr>
        <p:spPr>
          <a:xfrm>
            <a:off x="5084465" y="3551863"/>
            <a:ext cx="4754563" cy="2308324"/>
          </a:xfrm>
          <a:prstGeom prst="rect">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fontAlgn="auto" hangingPunct="1">
              <a:spcBef>
                <a:spcPts val="0"/>
              </a:spcBef>
              <a:spcAft>
                <a:spcPts val="0"/>
              </a:spcAft>
              <a:defRPr/>
            </a:pPr>
            <a:r>
              <a:rPr lang="en-US" dirty="0"/>
              <a:t>STRAND 2: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Education: Climate Education, Capacity Building and Learning by Doing (€5m – </a:t>
            </a:r>
            <a:r>
              <a:rPr lang="en-US" dirty="0" err="1"/>
              <a:t>Pobal</a:t>
            </a:r>
            <a:r>
              <a:rPr lang="en-US" dirty="0"/>
              <a: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Creative Climate Action (€1m – Creative Ireland Programme) </a:t>
            </a: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819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9" y="1356527"/>
            <a:ext cx="3549581" cy="571445"/>
          </a:xfrm>
          <a:solidFill>
            <a:schemeClr val="bg2"/>
          </a:solidFill>
        </p:spPr>
        <p:txBody>
          <a:bodyPr anchor="b">
            <a:normAutofit fontScale="90000"/>
          </a:bodyPr>
          <a:lstStyle/>
          <a:p>
            <a:r>
              <a:rPr lang="en-IE" sz="3600" b="1" dirty="0">
                <a:solidFill>
                  <a:srgbClr val="C00000"/>
                </a:solidFill>
              </a:rPr>
              <a:t>Strand 1 Overview</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11" name="Content Placeholder 5">
            <a:extLst>
              <a:ext uri="{FF2B5EF4-FFF2-40B4-BE49-F238E27FC236}">
                <a16:creationId xmlns:a16="http://schemas.microsoft.com/office/drawing/2014/main" id="{7D6B4633-BABF-EBB5-CBE2-940BFB90E7F0}"/>
              </a:ext>
            </a:extLst>
          </p:cNvPr>
          <p:cNvSpPr txBox="1">
            <a:spLocks/>
          </p:cNvSpPr>
          <p:nvPr/>
        </p:nvSpPr>
        <p:spPr bwMode="auto">
          <a:xfrm>
            <a:off x="228599" y="1927972"/>
            <a:ext cx="9779559"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500"/>
              </a:spcBef>
              <a:buClr>
                <a:srgbClr val="C00000"/>
              </a:buClr>
              <a:defRPr/>
            </a:pPr>
            <a:r>
              <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Open to </a:t>
            </a:r>
            <a:r>
              <a:rPr lang="en-US" altLang="en-US" sz="2000" dirty="0">
                <a:solidFill>
                  <a:sysClr val="windowText" lastClr="000000"/>
                </a:solidFill>
                <a:latin typeface="Calibri" panose="020F0502020204030204"/>
              </a:rPr>
              <a:t>c</a:t>
            </a:r>
            <a:r>
              <a:rPr kumimoji="0" lang="en-US" altLang="en-US"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ommunity</a:t>
            </a:r>
            <a:r>
              <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groups</a:t>
            </a:r>
          </a:p>
          <a:p>
            <a:pPr marL="0" indent="0" eaLnBrk="1" hangingPunct="1">
              <a:spcBef>
                <a:spcPts val="500"/>
              </a:spcBef>
              <a:buClr>
                <a:srgbClr val="C00000"/>
              </a:buClr>
              <a:buNone/>
              <a:defRPr/>
            </a:pPr>
            <a:endPar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eaLnBrk="1" hangingPunct="1">
              <a:spcBef>
                <a:spcPts val="500"/>
              </a:spcBef>
              <a:buClr>
                <a:srgbClr val="C00000"/>
              </a:buClr>
              <a:defRPr/>
            </a:pPr>
            <a:r>
              <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100% fund</a:t>
            </a:r>
            <a:r>
              <a:rPr lang="en-US" altLang="en-US" sz="2000" dirty="0" err="1">
                <a:solidFill>
                  <a:sysClr val="windowText" lastClr="000000"/>
                </a:solidFill>
                <a:latin typeface="Calibri" panose="020F0502020204030204"/>
              </a:rPr>
              <a:t>ing</a:t>
            </a:r>
            <a:r>
              <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eaLnBrk="1" hangingPunct="1">
              <a:spcBef>
                <a:spcPts val="500"/>
              </a:spcBef>
              <a:buClr>
                <a:srgbClr val="C00000"/>
              </a:buClr>
              <a:defRPr/>
            </a:pPr>
            <a:endParaRPr kumimoji="0" lang="en-IE"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eaLnBrk="1" hangingPunct="1">
              <a:spcBef>
                <a:spcPts val="500"/>
              </a:spcBef>
              <a:buClr>
                <a:srgbClr val="C00000"/>
              </a:buClr>
              <a:defRPr/>
            </a:pPr>
            <a:r>
              <a:rPr kumimoji="0" lang="en-IE"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This is a competitive fund and we expect more project applications than the value of funding available</a:t>
            </a:r>
          </a:p>
          <a:p>
            <a:pPr eaLnBrk="1" hangingPunct="1">
              <a:spcBef>
                <a:spcPts val="500"/>
              </a:spcBef>
              <a:buClr>
                <a:srgbClr val="C00000"/>
              </a:buClr>
              <a:defRPr/>
            </a:pPr>
            <a:endPar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eaLnBrk="1" hangingPunct="1">
              <a:spcBef>
                <a:spcPts val="500"/>
              </a:spcBef>
              <a:buClr>
                <a:srgbClr val="C00000"/>
              </a:buClr>
              <a:defRPr/>
            </a:pPr>
            <a:r>
              <a:rPr kumimoji="0" lang="en-US" altLang="en-US" sz="2000" b="1" i="0" u="none" strike="noStrike" kern="1200" cap="none" spc="0" normalizeH="0" baseline="0" noProof="0" dirty="0">
                <a:ln>
                  <a:noFill/>
                </a:ln>
                <a:effectLst/>
                <a:uLnTx/>
                <a:uFillTx/>
                <a:latin typeface="Calibri" panose="020F0502020204030204"/>
                <a:ea typeface="+mn-ea"/>
                <a:cs typeface="+mn-cs"/>
              </a:rPr>
              <a:t>Direct climate action projects - capital expenditure items. </a:t>
            </a:r>
            <a:r>
              <a:rPr kumimoji="0" lang="en-IE" altLang="en-US" sz="2000" b="1" i="0" u="none" strike="noStrike" kern="1200" cap="none" spc="0" normalizeH="0" baseline="0" noProof="0" dirty="0">
                <a:ln>
                  <a:noFill/>
                </a:ln>
                <a:effectLst/>
                <a:uLnTx/>
                <a:uFillTx/>
                <a:latin typeface="Calibri" panose="020F0502020204030204"/>
                <a:ea typeface="+mn-ea"/>
                <a:cs typeface="+mn-cs"/>
              </a:rPr>
              <a:t>Education/capacity building projects are currently not eligible under this fund</a:t>
            </a:r>
          </a:p>
          <a:p>
            <a:pPr marL="0" indent="0" eaLnBrk="1" hangingPunct="1">
              <a:spcBef>
                <a:spcPts val="500"/>
              </a:spcBef>
              <a:buClr>
                <a:srgbClr val="C00000"/>
              </a:buClr>
              <a:buNone/>
              <a:defRPr/>
            </a:pPr>
            <a:endParaRPr lang="en-US" altLang="en-US" sz="2000" b="1" dirty="0">
              <a:solidFill>
                <a:srgbClr val="C00000"/>
              </a:solidFill>
              <a:latin typeface="Calibri" panose="020F0502020204030204"/>
            </a:endParaRPr>
          </a:p>
          <a:p>
            <a:pPr eaLnBrk="1" hangingPunct="1">
              <a:spcBef>
                <a:spcPts val="500"/>
              </a:spcBef>
              <a:buClr>
                <a:srgbClr val="C00000"/>
              </a:buClr>
              <a:defRPr/>
            </a:pPr>
            <a:r>
              <a:rPr kumimoji="0" lang="en-US" altLang="en-US" sz="2000" i="0" u="none" strike="noStrike" kern="1200" cap="none" spc="0" normalizeH="0" baseline="0" noProof="0" dirty="0">
                <a:ln>
                  <a:noFill/>
                </a:ln>
                <a:effectLst/>
                <a:uLnTx/>
                <a:uFillTx/>
                <a:latin typeface="Calibri" panose="020F0502020204030204"/>
                <a:ea typeface="+mn-ea"/>
                <a:cs typeface="+mn-cs"/>
              </a:rPr>
              <a:t>Option to prefund projects on a case-by-case basis</a:t>
            </a:r>
          </a:p>
          <a:p>
            <a:pPr marL="0" indent="0" eaLnBrk="1" hangingPunct="1">
              <a:spcBef>
                <a:spcPts val="500"/>
              </a:spcBef>
              <a:buClr>
                <a:srgbClr val="C00000"/>
              </a:buClr>
              <a:buNone/>
              <a:defRPr/>
            </a:pPr>
            <a:endParaRPr kumimoji="0" lang="en-US" altLang="en-US" sz="2000" i="0" u="none" strike="noStrike" kern="1200" cap="none" spc="0" normalizeH="0" baseline="0" noProof="0" dirty="0">
              <a:ln>
                <a:noFill/>
              </a:ln>
              <a:effectLst/>
              <a:uLnTx/>
              <a:uFillTx/>
              <a:latin typeface="Calibri" panose="020F0502020204030204"/>
              <a:ea typeface="+mn-ea"/>
              <a:cs typeface="+mn-cs"/>
            </a:endParaRPr>
          </a:p>
          <a:p>
            <a:pPr eaLnBrk="1" hangingPunct="1">
              <a:spcBef>
                <a:spcPts val="500"/>
              </a:spcBef>
              <a:buClr>
                <a:srgbClr val="C00000"/>
              </a:buClr>
              <a:defRPr/>
            </a:pPr>
            <a:r>
              <a:rPr lang="en-US" altLang="en-US" sz="2000" dirty="0">
                <a:solidFill>
                  <a:sysClr val="windowText" lastClr="000000"/>
                </a:solidFill>
                <a:latin typeface="Calibri" panose="020F0502020204030204"/>
              </a:rPr>
              <a:t>Projects must be delivered within </a:t>
            </a:r>
            <a:r>
              <a:rPr kumimoji="0" lang="en-US" alt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18 months</a:t>
            </a:r>
          </a:p>
          <a:p>
            <a:pPr marL="0" indent="0" eaLnBrk="1" hangingPunct="1">
              <a:spcBef>
                <a:spcPts val="500"/>
              </a:spcBef>
              <a:buClr>
                <a:srgbClr val="C00000"/>
              </a:buClr>
              <a:buNone/>
              <a:defRPr/>
            </a:pPr>
            <a:r>
              <a:rPr lang="en-US" altLang="en-US" sz="2000" b="1" dirty="0">
                <a:solidFill>
                  <a:srgbClr val="C00000"/>
                </a:solidFill>
                <a:latin typeface="Calibri" panose="020F0502020204030204"/>
              </a:rPr>
              <a:t>*Please note, all information relating to the fund are based on details currently provided by the Department. Awaiting Grant Agreement document.</a:t>
            </a:r>
            <a:endParaRPr kumimoji="0" lang="en-US" alt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7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8" y="1356527"/>
            <a:ext cx="5867402" cy="571445"/>
          </a:xfrm>
          <a:solidFill>
            <a:schemeClr val="bg2"/>
          </a:solidFill>
        </p:spPr>
        <p:txBody>
          <a:bodyPr anchor="b">
            <a:normAutofit fontScale="90000"/>
          </a:bodyPr>
          <a:lstStyle/>
          <a:p>
            <a:r>
              <a:rPr lang="en-IE" sz="3600" b="1" dirty="0">
                <a:solidFill>
                  <a:srgbClr val="C00000"/>
                </a:solidFill>
              </a:rPr>
              <a:t>Community Organisation Eligibility</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5" name="Content Placeholder 2">
            <a:extLst>
              <a:ext uri="{FF2B5EF4-FFF2-40B4-BE49-F238E27FC236}">
                <a16:creationId xmlns:a16="http://schemas.microsoft.com/office/drawing/2014/main" id="{AA6DA63C-9594-12DC-A5E3-0D6487DB542D}"/>
              </a:ext>
            </a:extLst>
          </p:cNvPr>
          <p:cNvSpPr txBox="1">
            <a:spLocks/>
          </p:cNvSpPr>
          <p:nvPr/>
        </p:nvSpPr>
        <p:spPr>
          <a:xfrm>
            <a:off x="228597" y="1996681"/>
            <a:ext cx="9488159" cy="435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200" dirty="0"/>
              <a:t>Community </a:t>
            </a:r>
            <a:r>
              <a:rPr lang="en-US" sz="2200" dirty="0" err="1"/>
              <a:t>organisations</a:t>
            </a:r>
            <a:r>
              <a:rPr lang="en-US" sz="2200" dirty="0"/>
              <a:t> meeting the requirements listed below are eligible to apply to partner with the Local Authorities to implement a project under this </a:t>
            </a:r>
            <a:r>
              <a:rPr lang="en-US" sz="2200" dirty="0" err="1"/>
              <a:t>Programme</a:t>
            </a:r>
            <a:r>
              <a:rPr lang="en-US" sz="2200" dirty="0"/>
              <a:t>, they: </a:t>
            </a:r>
          </a:p>
          <a:p>
            <a:pPr marL="0" indent="0">
              <a:buFont typeface="Arial" panose="020B0604020202020204" pitchFamily="34" charset="0"/>
              <a:buNone/>
              <a:defRPr/>
            </a:pPr>
            <a:endParaRPr lang="en-US" sz="2200" dirty="0"/>
          </a:p>
          <a:p>
            <a:pPr>
              <a:buClr>
                <a:srgbClr val="C00000"/>
              </a:buClr>
              <a:defRPr/>
            </a:pPr>
            <a:r>
              <a:rPr lang="en-US" sz="2200" dirty="0"/>
              <a:t>Must be a </a:t>
            </a:r>
            <a:r>
              <a:rPr lang="en-US" sz="2200" b="1" u="sng" dirty="0"/>
              <a:t>not-for-profit</a:t>
            </a:r>
            <a:r>
              <a:rPr lang="en-US" sz="2200" dirty="0"/>
              <a:t> </a:t>
            </a:r>
            <a:r>
              <a:rPr lang="en-US" sz="2200" dirty="0" err="1"/>
              <a:t>organisation</a:t>
            </a:r>
            <a:endParaRPr lang="en-US" sz="2200" dirty="0"/>
          </a:p>
          <a:p>
            <a:pPr>
              <a:buClr>
                <a:srgbClr val="C00000"/>
              </a:buClr>
              <a:defRPr/>
            </a:pPr>
            <a:r>
              <a:rPr lang="en-US" sz="2200" dirty="0"/>
              <a:t>Must be located in the operational area of the Cavan County Council </a:t>
            </a:r>
          </a:p>
          <a:p>
            <a:pPr>
              <a:buClr>
                <a:srgbClr val="C00000"/>
              </a:buClr>
              <a:defRPr/>
            </a:pPr>
            <a:r>
              <a:rPr lang="en-US" sz="2200" dirty="0"/>
              <a:t>Must submit a completed application form on or before the specified closing date and time (Dates to be announced)</a:t>
            </a:r>
          </a:p>
          <a:p>
            <a:pPr>
              <a:buClr>
                <a:srgbClr val="C00000"/>
              </a:buClr>
              <a:defRPr/>
            </a:pPr>
            <a:r>
              <a:rPr lang="en-US" sz="2200" b="1" u="sng" dirty="0"/>
              <a:t>Must be registered </a:t>
            </a:r>
            <a:r>
              <a:rPr lang="en-US" sz="2200" dirty="0"/>
              <a:t>with a PPN or connected with other collectives such as the Wheel, Tidy Towns and /or a community group with Articles of Association or a  Constitution, which hold an AGM, and for which approved minutes are available.</a:t>
            </a:r>
          </a:p>
        </p:txBody>
      </p:sp>
    </p:spTree>
    <p:extLst>
      <p:ext uri="{BB962C8B-B14F-4D97-AF65-F5344CB8AC3E}">
        <p14:creationId xmlns:p14="http://schemas.microsoft.com/office/powerpoint/2010/main" val="418252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8" y="1356527"/>
            <a:ext cx="5867402" cy="571445"/>
          </a:xfrm>
          <a:solidFill>
            <a:schemeClr val="bg2"/>
          </a:solidFill>
        </p:spPr>
        <p:txBody>
          <a:bodyPr anchor="b">
            <a:normAutofit fontScale="90000"/>
          </a:bodyPr>
          <a:lstStyle/>
          <a:p>
            <a:r>
              <a:rPr lang="en-IE" sz="3600" b="1" dirty="0">
                <a:solidFill>
                  <a:srgbClr val="C00000"/>
                </a:solidFill>
              </a:rPr>
              <a:t>Community Organisation Eligibility</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3">
            <a:extLst>
              <a:ext uri="{FF2B5EF4-FFF2-40B4-BE49-F238E27FC236}">
                <a16:creationId xmlns:a16="http://schemas.microsoft.com/office/drawing/2014/main" id="{AFB1E454-8671-0222-94A2-D55AF5186FBA}"/>
              </a:ext>
            </a:extLst>
          </p:cNvPr>
          <p:cNvSpPr txBox="1">
            <a:spLocks/>
          </p:cNvSpPr>
          <p:nvPr/>
        </p:nvSpPr>
        <p:spPr>
          <a:xfrm>
            <a:off x="228597" y="2137124"/>
            <a:ext cx="9035983" cy="4351338"/>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200" b="1" dirty="0"/>
              <a:t>Furthermore:</a:t>
            </a:r>
          </a:p>
          <a:p>
            <a:pPr>
              <a:buClr>
                <a:srgbClr val="C00000"/>
              </a:buClr>
              <a:defRPr/>
            </a:pPr>
            <a:r>
              <a:rPr lang="en-US" sz="2200" dirty="0"/>
              <a:t>The project applied for must be in line with the aim/purpose of the funding as set out in the section on projects eligible for funding below. </a:t>
            </a:r>
          </a:p>
          <a:p>
            <a:pPr>
              <a:buClr>
                <a:srgbClr val="C00000"/>
              </a:buClr>
              <a:defRPr/>
            </a:pPr>
            <a:r>
              <a:rPr lang="en-US" sz="2200" dirty="0"/>
              <a:t>Only one application per </a:t>
            </a:r>
            <a:r>
              <a:rPr lang="en-US" sz="2200" dirty="0" err="1"/>
              <a:t>organisation</a:t>
            </a:r>
            <a:r>
              <a:rPr lang="en-US" sz="2200" dirty="0"/>
              <a:t> may be submitted for consideration – projects proposed are encouraged to cut across several of the themes and be bundled together as part of a single application.</a:t>
            </a:r>
            <a:endParaRPr lang="en-IE" sz="2200" dirty="0"/>
          </a:p>
          <a:p>
            <a:pPr>
              <a:defRPr/>
            </a:pPr>
            <a:endParaRPr lang="en-US" sz="2200" b="1" dirty="0"/>
          </a:p>
          <a:p>
            <a:pPr marL="0" indent="0">
              <a:buFont typeface="Arial" panose="020B0604020202020204" pitchFamily="34" charset="0"/>
              <a:buNone/>
              <a:defRPr/>
            </a:pPr>
            <a:r>
              <a:rPr lang="en-US" sz="2200" b="1" dirty="0"/>
              <a:t>Communities Not Eligible </a:t>
            </a:r>
          </a:p>
          <a:p>
            <a:pPr>
              <a:buClr>
                <a:srgbClr val="C00000"/>
              </a:buClr>
              <a:defRPr/>
            </a:pPr>
            <a:r>
              <a:rPr lang="en-US" sz="2200" dirty="0"/>
              <a:t>Private individuals</a:t>
            </a:r>
          </a:p>
          <a:p>
            <a:pPr>
              <a:buClr>
                <a:srgbClr val="C00000"/>
              </a:buClr>
              <a:defRPr/>
            </a:pPr>
            <a:r>
              <a:rPr lang="en-US" sz="2200" dirty="0"/>
              <a:t>Commercial undertakings (including sole traders)</a:t>
            </a:r>
          </a:p>
          <a:p>
            <a:pPr>
              <a:buClr>
                <a:srgbClr val="C00000"/>
              </a:buClr>
              <a:defRPr/>
            </a:pPr>
            <a:r>
              <a:rPr lang="en-US" sz="2200" dirty="0"/>
              <a:t>Schools</a:t>
            </a:r>
          </a:p>
          <a:p>
            <a:pPr>
              <a:buClr>
                <a:srgbClr val="C00000"/>
              </a:buClr>
              <a:defRPr/>
            </a:pPr>
            <a:r>
              <a:rPr lang="en-US" sz="2200" dirty="0"/>
              <a:t>National community and environmental </a:t>
            </a:r>
            <a:r>
              <a:rPr lang="en-US" sz="2200" dirty="0" err="1"/>
              <a:t>organisations</a:t>
            </a:r>
            <a:endParaRPr lang="en-US" sz="2200" dirty="0"/>
          </a:p>
          <a:p>
            <a:pPr>
              <a:defRPr/>
            </a:pPr>
            <a:endParaRPr lang="en-IE" dirty="0"/>
          </a:p>
        </p:txBody>
      </p:sp>
    </p:spTree>
    <p:extLst>
      <p:ext uri="{BB962C8B-B14F-4D97-AF65-F5344CB8AC3E}">
        <p14:creationId xmlns:p14="http://schemas.microsoft.com/office/powerpoint/2010/main" val="345342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8" y="1356527"/>
            <a:ext cx="5867402" cy="571445"/>
          </a:xfrm>
          <a:solidFill>
            <a:schemeClr val="bg2"/>
          </a:solidFill>
        </p:spPr>
        <p:txBody>
          <a:bodyPr anchor="b">
            <a:normAutofit fontScale="90000"/>
          </a:bodyPr>
          <a:lstStyle/>
          <a:p>
            <a:r>
              <a:rPr lang="en-IE" sz="3600" b="1" dirty="0">
                <a:solidFill>
                  <a:srgbClr val="C00000"/>
                </a:solidFill>
              </a:rPr>
              <a:t>Non-Eligible Projects and Activities</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sp>
        <p:nvSpPr>
          <p:cNvPr id="3" name="Content Placeholder 3">
            <a:extLst>
              <a:ext uri="{FF2B5EF4-FFF2-40B4-BE49-F238E27FC236}">
                <a16:creationId xmlns:a16="http://schemas.microsoft.com/office/drawing/2014/main" id="{AFB1E454-8671-0222-94A2-D55AF5186FBA}"/>
              </a:ext>
            </a:extLst>
          </p:cNvPr>
          <p:cNvSpPr txBox="1">
            <a:spLocks/>
          </p:cNvSpPr>
          <p:nvPr/>
        </p:nvSpPr>
        <p:spPr>
          <a:xfrm>
            <a:off x="158259" y="1996680"/>
            <a:ext cx="9598690" cy="474576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IE" sz="2200" dirty="0"/>
          </a:p>
          <a:p>
            <a:pPr>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2200" dirty="0"/>
          </a:p>
          <a:p>
            <a:pPr marL="0" indent="0">
              <a:buFont typeface="Arial" panose="020B0604020202020204" pitchFamily="34" charset="0"/>
              <a:buNone/>
              <a:defRPr/>
            </a:pPr>
            <a:endParaRPr lang="en-IE" sz="7200" dirty="0"/>
          </a:p>
          <a:p>
            <a:pPr>
              <a:defRPr/>
            </a:pPr>
            <a:endParaRPr lang="en-IE" dirty="0"/>
          </a:p>
        </p:txBody>
      </p:sp>
      <p:graphicFrame>
        <p:nvGraphicFramePr>
          <p:cNvPr id="5" name="Table 5">
            <a:extLst>
              <a:ext uri="{FF2B5EF4-FFF2-40B4-BE49-F238E27FC236}">
                <a16:creationId xmlns:a16="http://schemas.microsoft.com/office/drawing/2014/main" id="{4E4BEE67-22C5-5BC2-90CF-2ED59E66BF59}"/>
              </a:ext>
            </a:extLst>
          </p:cNvPr>
          <p:cNvGraphicFramePr>
            <a:graphicFrameLocks noGrp="1"/>
          </p:cNvGraphicFramePr>
          <p:nvPr>
            <p:extLst>
              <p:ext uri="{D42A27DB-BD31-4B8C-83A1-F6EECF244321}">
                <p14:modId xmlns:p14="http://schemas.microsoft.com/office/powerpoint/2010/main" val="3512994888"/>
              </p:ext>
            </p:extLst>
          </p:nvPr>
        </p:nvGraphicFramePr>
        <p:xfrm>
          <a:off x="228598" y="2287733"/>
          <a:ext cx="9483130" cy="4331984"/>
        </p:xfrm>
        <a:graphic>
          <a:graphicData uri="http://schemas.openxmlformats.org/drawingml/2006/table">
            <a:tbl>
              <a:tblPr firstRow="1" bandRow="1">
                <a:tableStyleId>{2D5ABB26-0587-4C30-8999-92F81FD0307C}</a:tableStyleId>
              </a:tblPr>
              <a:tblGrid>
                <a:gridCol w="4765433">
                  <a:extLst>
                    <a:ext uri="{9D8B030D-6E8A-4147-A177-3AD203B41FA5}">
                      <a16:colId xmlns:a16="http://schemas.microsoft.com/office/drawing/2014/main" val="1692681927"/>
                    </a:ext>
                  </a:extLst>
                </a:gridCol>
                <a:gridCol w="4717697">
                  <a:extLst>
                    <a:ext uri="{9D8B030D-6E8A-4147-A177-3AD203B41FA5}">
                      <a16:colId xmlns:a16="http://schemas.microsoft.com/office/drawing/2014/main" val="2447793332"/>
                    </a:ext>
                  </a:extLst>
                </a:gridCol>
              </a:tblGrid>
              <a:tr h="354182">
                <a:tc>
                  <a:txBody>
                    <a:bodyPr/>
                    <a:lstStyle/>
                    <a:p>
                      <a:r>
                        <a:rPr lang="en-IE" dirty="0"/>
                        <a:t>Projects that solely benefit an individual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Overheads, ongoing running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651604"/>
                  </a:ext>
                </a:extLst>
              </a:tr>
              <a:tr h="344493">
                <a:tc>
                  <a:txBody>
                    <a:bodyPr/>
                    <a:lstStyle/>
                    <a:p>
                      <a:r>
                        <a:rPr lang="en-IE" dirty="0"/>
                        <a:t>Teaching/staffing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Insurance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986081"/>
                  </a:ext>
                </a:extLst>
              </a:tr>
              <a:tr h="602862">
                <a:tc>
                  <a:txBody>
                    <a:bodyPr/>
                    <a:lstStyle/>
                    <a:p>
                      <a:r>
                        <a:rPr lang="en-IE" dirty="0"/>
                        <a:t>Travel and transport costs except in exceptional circumstances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Accommodation and subsistence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9500703"/>
                  </a:ext>
                </a:extLst>
              </a:tr>
              <a:tr h="602862">
                <a:tc>
                  <a:txBody>
                    <a:bodyPr/>
                    <a:lstStyle/>
                    <a:p>
                      <a:r>
                        <a:rPr lang="en-IE" dirty="0"/>
                        <a:t>Equipment, unless directly associated with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Notional costs e.g. the room hire within the applicant’s own premises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921033"/>
                  </a:ext>
                </a:extLst>
              </a:tr>
              <a:tr h="395458">
                <a:tc>
                  <a:txBody>
                    <a:bodyPr/>
                    <a:lstStyle/>
                    <a:p>
                      <a:r>
                        <a:rPr lang="en-IE" dirty="0"/>
                        <a:t>Income generating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Legal Fees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6367690"/>
                  </a:ext>
                </a:extLst>
              </a:tr>
              <a:tr h="370366">
                <a:tc>
                  <a:txBody>
                    <a:bodyPr/>
                    <a:lstStyle/>
                    <a:p>
                      <a:r>
                        <a:rPr lang="en-IE" dirty="0"/>
                        <a:t>Penalties/Interest/Bank Interest/Charges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Loan repayments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5225804"/>
                  </a:ext>
                </a:extLst>
              </a:tr>
              <a:tr h="602862">
                <a:tc>
                  <a:txBody>
                    <a:bodyPr/>
                    <a:lstStyle/>
                    <a:p>
                      <a:r>
                        <a:rPr lang="en-IE" dirty="0"/>
                        <a:t>Retrospective costs i.e. expenditure which has taken place prior to approval date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Redundancy Costs</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988011"/>
                  </a:ext>
                </a:extLst>
              </a:tr>
              <a:tr h="888899">
                <a:tc gridSpan="2">
                  <a:txBody>
                    <a:bodyPr/>
                    <a:lstStyle/>
                    <a:p>
                      <a:r>
                        <a:rPr lang="en-IE" dirty="0"/>
                        <a:t>Costs for which more appropriate funding opportunities already exist are ineligible, where it is clear that Community Climate Action Programme funding is a substitute for other public funding which is currently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r>
                        <a:rPr lang="en-IE" dirty="0"/>
                        <a:t>Costs for which more appropriate funding opportunities already exist are ineligible, where it is clear that Community Climate Action Programme funding is a substitute for other public funding which is currently available</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437050"/>
                  </a:ext>
                </a:extLst>
              </a:tr>
            </a:tbl>
          </a:graphicData>
        </a:graphic>
      </p:graphicFrame>
      <p:sp>
        <p:nvSpPr>
          <p:cNvPr id="6" name="TextBox 5">
            <a:extLst>
              <a:ext uri="{FF2B5EF4-FFF2-40B4-BE49-F238E27FC236}">
                <a16:creationId xmlns:a16="http://schemas.microsoft.com/office/drawing/2014/main" id="{9A786F5D-45B2-7483-B408-8AC52B21527C}"/>
              </a:ext>
            </a:extLst>
          </p:cNvPr>
          <p:cNvSpPr txBox="1"/>
          <p:nvPr/>
        </p:nvSpPr>
        <p:spPr>
          <a:xfrm>
            <a:off x="-160774" y="1918401"/>
            <a:ext cx="3135086" cy="369332"/>
          </a:xfrm>
          <a:prstGeom prst="rect">
            <a:avLst/>
          </a:prstGeom>
          <a:noFill/>
        </p:spPr>
        <p:txBody>
          <a:bodyPr wrap="square" rtlCol="0">
            <a:spAutoFit/>
          </a:bodyPr>
          <a:lstStyle/>
          <a:p>
            <a:pPr algn="ctr"/>
            <a:r>
              <a:rPr lang="en-IE" b="1" dirty="0">
                <a:solidFill>
                  <a:srgbClr val="C00000"/>
                </a:solidFill>
              </a:rPr>
              <a:t>This list is not exhaustive</a:t>
            </a:r>
          </a:p>
        </p:txBody>
      </p:sp>
    </p:spTree>
    <p:extLst>
      <p:ext uri="{BB962C8B-B14F-4D97-AF65-F5344CB8AC3E}">
        <p14:creationId xmlns:p14="http://schemas.microsoft.com/office/powerpoint/2010/main" val="244499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C98-5D92-F9E3-57FC-B2BF27C7ACC5}"/>
              </a:ext>
            </a:extLst>
          </p:cNvPr>
          <p:cNvSpPr>
            <a:spLocks noGrp="1"/>
          </p:cNvSpPr>
          <p:nvPr>
            <p:ph type="title"/>
          </p:nvPr>
        </p:nvSpPr>
        <p:spPr>
          <a:xfrm>
            <a:off x="228598" y="1356527"/>
            <a:ext cx="2333732" cy="571445"/>
          </a:xfrm>
          <a:solidFill>
            <a:schemeClr val="bg2"/>
          </a:solidFill>
        </p:spPr>
        <p:txBody>
          <a:bodyPr anchor="b">
            <a:normAutofit fontScale="90000"/>
          </a:bodyPr>
          <a:lstStyle/>
          <a:p>
            <a:r>
              <a:rPr lang="en-IE" sz="3600" b="1" dirty="0">
                <a:solidFill>
                  <a:srgbClr val="C00000"/>
                </a:solidFill>
              </a:rPr>
              <a:t>Project Scale</a:t>
            </a:r>
          </a:p>
        </p:txBody>
      </p:sp>
      <p:sp>
        <p:nvSpPr>
          <p:cNvPr id="4" name="Title 1">
            <a:extLst>
              <a:ext uri="{FF2B5EF4-FFF2-40B4-BE49-F238E27FC236}">
                <a16:creationId xmlns:a16="http://schemas.microsoft.com/office/drawing/2014/main" id="{684F64B9-F29A-930A-F58B-7B558894F6BC}"/>
              </a:ext>
            </a:extLst>
          </p:cNvPr>
          <p:cNvSpPr txBox="1">
            <a:spLocks/>
          </p:cNvSpPr>
          <p:nvPr/>
        </p:nvSpPr>
        <p:spPr>
          <a:xfrm>
            <a:off x="228600" y="509982"/>
            <a:ext cx="1173480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C00000"/>
                </a:solidFill>
                <a:latin typeface="+mn-lt"/>
              </a:rPr>
              <a:t>Community Climate Action </a:t>
            </a:r>
            <a:r>
              <a:rPr lang="en-US" sz="3200" b="1" dirty="0" err="1">
                <a:solidFill>
                  <a:srgbClr val="C00000"/>
                </a:solidFill>
                <a:latin typeface="+mn-lt"/>
              </a:rPr>
              <a:t>Programme</a:t>
            </a:r>
            <a:endParaRPr lang="en-US" sz="3200" b="1" dirty="0">
              <a:solidFill>
                <a:srgbClr val="C00000"/>
              </a:solidFill>
              <a:latin typeface="+mn-lt"/>
            </a:endParaRPr>
          </a:p>
        </p:txBody>
      </p:sp>
      <p:graphicFrame>
        <p:nvGraphicFramePr>
          <p:cNvPr id="5" name="Table 4">
            <a:extLst>
              <a:ext uri="{FF2B5EF4-FFF2-40B4-BE49-F238E27FC236}">
                <a16:creationId xmlns:a16="http://schemas.microsoft.com/office/drawing/2014/main" id="{32699EF9-5F35-1879-7855-6F18F3B7D136}"/>
              </a:ext>
            </a:extLst>
          </p:cNvPr>
          <p:cNvGraphicFramePr>
            <a:graphicFrameLocks noGrp="1"/>
          </p:cNvGraphicFramePr>
          <p:nvPr>
            <p:extLst>
              <p:ext uri="{D42A27DB-BD31-4B8C-83A1-F6EECF244321}">
                <p14:modId xmlns:p14="http://schemas.microsoft.com/office/powerpoint/2010/main" val="3705899295"/>
              </p:ext>
            </p:extLst>
          </p:nvPr>
        </p:nvGraphicFramePr>
        <p:xfrm>
          <a:off x="308985" y="2250317"/>
          <a:ext cx="8646575" cy="4097701"/>
        </p:xfrm>
        <a:graphic>
          <a:graphicData uri="http://schemas.openxmlformats.org/drawingml/2006/table">
            <a:tbl>
              <a:tblPr firstRow="1" bandRow="1">
                <a:tableStyleId>{EB344D84-9AFB-497E-A393-DC336BA19D2E}</a:tableStyleId>
              </a:tblPr>
              <a:tblGrid>
                <a:gridCol w="3258129">
                  <a:extLst>
                    <a:ext uri="{9D8B030D-6E8A-4147-A177-3AD203B41FA5}">
                      <a16:colId xmlns:a16="http://schemas.microsoft.com/office/drawing/2014/main" val="3860497808"/>
                    </a:ext>
                  </a:extLst>
                </a:gridCol>
                <a:gridCol w="2694223">
                  <a:extLst>
                    <a:ext uri="{9D8B030D-6E8A-4147-A177-3AD203B41FA5}">
                      <a16:colId xmlns:a16="http://schemas.microsoft.com/office/drawing/2014/main" val="3814022006"/>
                    </a:ext>
                  </a:extLst>
                </a:gridCol>
                <a:gridCol w="2694223">
                  <a:extLst>
                    <a:ext uri="{9D8B030D-6E8A-4147-A177-3AD203B41FA5}">
                      <a16:colId xmlns:a16="http://schemas.microsoft.com/office/drawing/2014/main" val="3319522920"/>
                    </a:ext>
                  </a:extLst>
                </a:gridCol>
              </a:tblGrid>
              <a:tr h="861873">
                <a:tc>
                  <a:txBody>
                    <a:bodyPr/>
                    <a:lstStyle/>
                    <a:p>
                      <a:pPr algn="l" fontAlgn="t">
                        <a:spcBef>
                          <a:spcPts val="0"/>
                        </a:spcBef>
                        <a:spcAft>
                          <a:spcPts val="0"/>
                        </a:spcAft>
                      </a:pPr>
                      <a:r>
                        <a:rPr lang="en-US" sz="2200" u="none" strike="noStrike" dirty="0">
                          <a:effectLst/>
                        </a:rPr>
                        <a:t>Project Scale</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US" sz="2200" u="none" strike="noStrike" dirty="0">
                          <a:effectLst/>
                        </a:rPr>
                        <a:t>Project Value</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IE" sz="2200" u="none" strike="noStrike" dirty="0">
                          <a:effectLst/>
                        </a:rPr>
                        <a:t>% of Fund </a:t>
                      </a:r>
                      <a:endParaRPr lang="en-IE"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791955"/>
                  </a:ext>
                </a:extLst>
              </a:tr>
              <a:tr h="1025600">
                <a:tc>
                  <a:txBody>
                    <a:bodyPr/>
                    <a:lstStyle/>
                    <a:p>
                      <a:pPr algn="l" fontAlgn="t">
                        <a:spcBef>
                          <a:spcPts val="0"/>
                        </a:spcBef>
                        <a:spcAft>
                          <a:spcPts val="0"/>
                        </a:spcAft>
                      </a:pPr>
                      <a:r>
                        <a:rPr lang="en-US" sz="2200" u="none" strike="noStrike" dirty="0">
                          <a:effectLst/>
                        </a:rPr>
                        <a:t>Small Scale Projects</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US" sz="2200" u="none" strike="noStrike" dirty="0">
                          <a:effectLst/>
                        </a:rPr>
                        <a:t>Up to €20,000</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IE" sz="2200" u="none" strike="noStrike" dirty="0">
                          <a:effectLst/>
                        </a:rPr>
                        <a:t>10%</a:t>
                      </a:r>
                      <a:endParaRPr lang="en-IE"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570197"/>
                  </a:ext>
                </a:extLst>
              </a:tr>
              <a:tr h="1105114">
                <a:tc>
                  <a:txBody>
                    <a:bodyPr/>
                    <a:lstStyle/>
                    <a:p>
                      <a:pPr algn="l" fontAlgn="t">
                        <a:spcBef>
                          <a:spcPts val="0"/>
                        </a:spcBef>
                        <a:spcAft>
                          <a:spcPts val="0"/>
                        </a:spcAft>
                      </a:pPr>
                      <a:r>
                        <a:rPr lang="en-US" sz="2200" u="none" strike="noStrike" dirty="0">
                          <a:effectLst/>
                        </a:rPr>
                        <a:t>Medium Scale Projects</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US" sz="2200" u="none" strike="noStrike" dirty="0">
                          <a:effectLst/>
                        </a:rPr>
                        <a:t>€21,000 up to €50,000</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IE" sz="2200" u="none" strike="noStrike" dirty="0">
                          <a:effectLst/>
                        </a:rPr>
                        <a:t>40%</a:t>
                      </a:r>
                      <a:endParaRPr lang="en-IE"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971501"/>
                  </a:ext>
                </a:extLst>
              </a:tr>
              <a:tr h="1105114">
                <a:tc>
                  <a:txBody>
                    <a:bodyPr/>
                    <a:lstStyle/>
                    <a:p>
                      <a:pPr algn="l" fontAlgn="t">
                        <a:spcBef>
                          <a:spcPts val="0"/>
                        </a:spcBef>
                        <a:spcAft>
                          <a:spcPts val="0"/>
                        </a:spcAft>
                      </a:pPr>
                      <a:r>
                        <a:rPr lang="en-US" sz="2200" u="none" strike="noStrike">
                          <a:effectLst/>
                        </a:rPr>
                        <a:t>Large Scale Projects</a:t>
                      </a:r>
                      <a:endParaRPr lang="en-US" sz="2200" b="0" i="0" u="none" strike="noStrike">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US" sz="2200" u="none" strike="noStrike" dirty="0">
                          <a:effectLst/>
                        </a:rPr>
                        <a:t>€50,000 up to €100,000</a:t>
                      </a:r>
                      <a:endParaRPr lang="en-US"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spcBef>
                          <a:spcPts val="0"/>
                        </a:spcBef>
                        <a:spcAft>
                          <a:spcPts val="0"/>
                        </a:spcAft>
                      </a:pPr>
                      <a:r>
                        <a:rPr lang="en-IE" sz="2200" u="none" strike="noStrike" dirty="0">
                          <a:effectLst/>
                        </a:rPr>
                        <a:t>50%</a:t>
                      </a:r>
                      <a:endParaRPr lang="en-IE" sz="2200" b="0" i="0" u="none" strike="noStrike" dirty="0">
                        <a:effectLst/>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081586"/>
                  </a:ext>
                </a:extLst>
              </a:tr>
            </a:tbl>
          </a:graphicData>
        </a:graphic>
      </p:graphicFrame>
    </p:spTree>
    <p:extLst>
      <p:ext uri="{BB962C8B-B14F-4D97-AF65-F5344CB8AC3E}">
        <p14:creationId xmlns:p14="http://schemas.microsoft.com/office/powerpoint/2010/main" val="44410869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C4342EB08AAF40AF6CB9BC9465A398" ma:contentTypeVersion="4" ma:contentTypeDescription="Create a new document." ma:contentTypeScope="" ma:versionID="3838475de54c68dbff594eec50d0f4d4">
  <xsd:schema xmlns:xsd="http://www.w3.org/2001/XMLSchema" xmlns:xs="http://www.w3.org/2001/XMLSchema" xmlns:p="http://schemas.microsoft.com/office/2006/metadata/properties" xmlns:ns3="1ffcc27d-9ca0-4226-a8d9-9034dcfc10fe" targetNamespace="http://schemas.microsoft.com/office/2006/metadata/properties" ma:root="true" ma:fieldsID="7f8640a5fe47fbbc671e93148740aa6b" ns3:_="">
    <xsd:import namespace="1ffcc27d-9ca0-4226-a8d9-9034dcfc10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fcc27d-9ca0-4226-a8d9-9034dcfc1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2E7974-3052-4D47-8987-21CA89774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fcc27d-9ca0-4226-a8d9-9034dcfc1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D94B70-3B14-43BF-98F5-915E760AD6CA}">
  <ds:schemaRefs>
    <ds:schemaRef ds:uri="http://schemas.microsoft.com/office/infopath/2007/PartnerControls"/>
    <ds:schemaRef ds:uri="http://schemas.openxmlformats.org/package/2006/metadata/core-properties"/>
    <ds:schemaRef ds:uri="http://purl.org/dc/elements/1.1/"/>
    <ds:schemaRef ds:uri="1ffcc27d-9ca0-4226-a8d9-9034dcfc10fe"/>
    <ds:schemaRef ds:uri="http://purl.org/dc/dcmitype/"/>
    <ds:schemaRef ds:uri="http://schemas.microsoft.com/office/2006/documentManagement/types"/>
    <ds:schemaRef ds:uri="http://www.w3.org/XML/1998/namespac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88CC2BF-3B0B-4971-AA85-150FF373C5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10844</TotalTime>
  <Words>2258</Words>
  <Application>Microsoft Office PowerPoint</Application>
  <PresentationFormat>Widescreen</PresentationFormat>
  <Paragraphs>329</Paragraphs>
  <Slides>26</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Avenir Next</vt:lpstr>
      <vt:lpstr>Avenir Next LT Pro</vt:lpstr>
      <vt:lpstr>Calibri</vt:lpstr>
      <vt:lpstr>Calibri Light</vt:lpstr>
      <vt:lpstr>Source Sans Pro</vt:lpstr>
      <vt:lpstr>2_Office Theme</vt:lpstr>
      <vt:lpstr>Office Theme</vt:lpstr>
      <vt:lpstr>Introduction to Cavan’s  Community Climate Action Programme</vt:lpstr>
      <vt:lpstr>Agenda</vt:lpstr>
      <vt:lpstr>Programme Objectives</vt:lpstr>
      <vt:lpstr>Climate Action Fund</vt:lpstr>
      <vt:lpstr>Strand 1 Overview</vt:lpstr>
      <vt:lpstr>Community Organisation Eligibility</vt:lpstr>
      <vt:lpstr>Community Organisation Eligibility</vt:lpstr>
      <vt:lpstr>Non-Eligible Projects and Activities</vt:lpstr>
      <vt:lpstr>Project Scale</vt:lpstr>
      <vt:lpstr>Project Themes</vt:lpstr>
      <vt:lpstr>Theme 1: Community Energy</vt:lpstr>
      <vt:lpstr>Theme 2: Travel</vt:lpstr>
      <vt:lpstr>Theme 3: Food and Waste</vt:lpstr>
      <vt:lpstr>Theme 4: Shopping and Recycling</vt:lpstr>
      <vt:lpstr>Theme 5:Local Climate &amp; Environmental Action</vt:lpstr>
      <vt:lpstr>Application Form</vt:lpstr>
      <vt:lpstr>Application Form</vt:lpstr>
      <vt:lpstr>Application Form</vt:lpstr>
      <vt:lpstr>Application Form</vt:lpstr>
      <vt:lpstr>Application Form</vt:lpstr>
      <vt:lpstr>Evaluation Process</vt:lpstr>
      <vt:lpstr>Evaluation Process</vt:lpstr>
      <vt:lpstr>Strand 1a -Shared Island Community Climate Action</vt:lpstr>
      <vt:lpstr>Strand 1a -Shared Island Community Climate Action</vt:lpstr>
      <vt:lpstr>Next Steps</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Characteristics of the Local Authority Climate Action Plan</dc:title>
  <dc:creator>Paul Regan</dc:creator>
  <cp:lastModifiedBy>Tara Smith</cp:lastModifiedBy>
  <cp:revision>46</cp:revision>
  <dcterms:created xsi:type="dcterms:W3CDTF">2023-03-23T13:18:07Z</dcterms:created>
  <dcterms:modified xsi:type="dcterms:W3CDTF">2023-12-12T15:35:28Z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0x01010080C4342EB08AAF40AF6CB9BC9465A398</vt:lpwstr>
  </property>
</Properties>
</file>